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60" r:id="rId3"/>
    <p:sldId id="261" r:id="rId4"/>
    <p:sldId id="258" r:id="rId5"/>
    <p:sldId id="257" r:id="rId6"/>
    <p:sldId id="265" r:id="rId7"/>
    <p:sldId id="259" r:id="rId8"/>
    <p:sldId id="262" r:id="rId9"/>
    <p:sldId id="263" r:id="rId10"/>
    <p:sldId id="264" r:id="rId11"/>
    <p:sldId id="266" r:id="rId12"/>
    <p:sldId id="267" r:id="rId13"/>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p:scale>
          <a:sx n="80" d="100"/>
          <a:sy n="80" d="100"/>
        </p:scale>
        <p:origin x="903" y="1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C134E-DE45-46B9-AA31-7EFD178A302B}" type="datetimeFigureOut">
              <a:rPr lang="en-UM" smtClean="0"/>
              <a:t>11/7/2021</a:t>
            </a:fld>
            <a:endParaRPr lang="en-UM"/>
          </a:p>
        </p:txBody>
      </p:sp>
      <p:sp>
        <p:nvSpPr>
          <p:cNvPr id="5" name="Footer Placeholder 4"/>
          <p:cNvSpPr>
            <a:spLocks noGrp="1"/>
          </p:cNvSpPr>
          <p:nvPr>
            <p:ph type="ftr" sz="quarter" idx="11"/>
          </p:nvPr>
        </p:nvSpPr>
        <p:spPr/>
        <p:txBody>
          <a:bodyPr/>
          <a:lstStyle/>
          <a:p>
            <a:endParaRPr lang="en-UM"/>
          </a:p>
        </p:txBody>
      </p:sp>
      <p:sp>
        <p:nvSpPr>
          <p:cNvPr id="6" name="Slide Number Placeholder 5"/>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395320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134E-DE45-46B9-AA31-7EFD178A302B}" type="datetimeFigureOut">
              <a:rPr lang="en-UM" smtClean="0"/>
              <a:t>11/7/2021</a:t>
            </a:fld>
            <a:endParaRPr lang="en-UM"/>
          </a:p>
        </p:txBody>
      </p:sp>
      <p:sp>
        <p:nvSpPr>
          <p:cNvPr id="5" name="Footer Placeholder 4"/>
          <p:cNvSpPr>
            <a:spLocks noGrp="1"/>
          </p:cNvSpPr>
          <p:nvPr>
            <p:ph type="ftr" sz="quarter" idx="11"/>
          </p:nvPr>
        </p:nvSpPr>
        <p:spPr/>
        <p:txBody>
          <a:bodyPr/>
          <a:lstStyle/>
          <a:p>
            <a:endParaRPr lang="en-UM"/>
          </a:p>
        </p:txBody>
      </p:sp>
      <p:sp>
        <p:nvSpPr>
          <p:cNvPr id="6" name="Slide Number Placeholder 5"/>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40797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134E-DE45-46B9-AA31-7EFD178A302B}" type="datetimeFigureOut">
              <a:rPr lang="en-UM" smtClean="0"/>
              <a:t>11/7/2021</a:t>
            </a:fld>
            <a:endParaRPr lang="en-UM"/>
          </a:p>
        </p:txBody>
      </p:sp>
      <p:sp>
        <p:nvSpPr>
          <p:cNvPr id="5" name="Footer Placeholder 4"/>
          <p:cNvSpPr>
            <a:spLocks noGrp="1"/>
          </p:cNvSpPr>
          <p:nvPr>
            <p:ph type="ftr" sz="quarter" idx="11"/>
          </p:nvPr>
        </p:nvSpPr>
        <p:spPr/>
        <p:txBody>
          <a:bodyPr/>
          <a:lstStyle/>
          <a:p>
            <a:endParaRPr lang="en-UM"/>
          </a:p>
        </p:txBody>
      </p:sp>
      <p:sp>
        <p:nvSpPr>
          <p:cNvPr id="6" name="Slide Number Placeholder 5"/>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411965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134E-DE45-46B9-AA31-7EFD178A302B}" type="datetimeFigureOut">
              <a:rPr lang="en-UM" smtClean="0"/>
              <a:t>11/7/2021</a:t>
            </a:fld>
            <a:endParaRPr lang="en-UM"/>
          </a:p>
        </p:txBody>
      </p:sp>
      <p:sp>
        <p:nvSpPr>
          <p:cNvPr id="5" name="Footer Placeholder 4"/>
          <p:cNvSpPr>
            <a:spLocks noGrp="1"/>
          </p:cNvSpPr>
          <p:nvPr>
            <p:ph type="ftr" sz="quarter" idx="11"/>
          </p:nvPr>
        </p:nvSpPr>
        <p:spPr/>
        <p:txBody>
          <a:bodyPr/>
          <a:lstStyle/>
          <a:p>
            <a:endParaRPr lang="en-UM"/>
          </a:p>
        </p:txBody>
      </p:sp>
      <p:sp>
        <p:nvSpPr>
          <p:cNvPr id="6" name="Slide Number Placeholder 5"/>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409969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1C134E-DE45-46B9-AA31-7EFD178A302B}" type="datetimeFigureOut">
              <a:rPr lang="en-UM" smtClean="0"/>
              <a:t>11/7/2021</a:t>
            </a:fld>
            <a:endParaRPr lang="en-UM"/>
          </a:p>
        </p:txBody>
      </p:sp>
      <p:sp>
        <p:nvSpPr>
          <p:cNvPr id="5" name="Footer Placeholder 4"/>
          <p:cNvSpPr>
            <a:spLocks noGrp="1"/>
          </p:cNvSpPr>
          <p:nvPr>
            <p:ph type="ftr" sz="quarter" idx="11"/>
          </p:nvPr>
        </p:nvSpPr>
        <p:spPr/>
        <p:txBody>
          <a:bodyPr/>
          <a:lstStyle/>
          <a:p>
            <a:endParaRPr lang="en-UM"/>
          </a:p>
        </p:txBody>
      </p:sp>
      <p:sp>
        <p:nvSpPr>
          <p:cNvPr id="6" name="Slide Number Placeholder 5"/>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41392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C134E-DE45-46B9-AA31-7EFD178A302B}" type="datetimeFigureOut">
              <a:rPr lang="en-UM" smtClean="0"/>
              <a:t>11/7/2021</a:t>
            </a:fld>
            <a:endParaRPr lang="en-UM"/>
          </a:p>
        </p:txBody>
      </p:sp>
      <p:sp>
        <p:nvSpPr>
          <p:cNvPr id="6" name="Footer Placeholder 5"/>
          <p:cNvSpPr>
            <a:spLocks noGrp="1"/>
          </p:cNvSpPr>
          <p:nvPr>
            <p:ph type="ftr" sz="quarter" idx="11"/>
          </p:nvPr>
        </p:nvSpPr>
        <p:spPr/>
        <p:txBody>
          <a:bodyPr/>
          <a:lstStyle/>
          <a:p>
            <a:endParaRPr lang="en-UM"/>
          </a:p>
        </p:txBody>
      </p:sp>
      <p:sp>
        <p:nvSpPr>
          <p:cNvPr id="7" name="Slide Number Placeholder 6"/>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302846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1C134E-DE45-46B9-AA31-7EFD178A302B}" type="datetimeFigureOut">
              <a:rPr lang="en-UM" smtClean="0"/>
              <a:t>11/7/2021</a:t>
            </a:fld>
            <a:endParaRPr lang="en-UM"/>
          </a:p>
        </p:txBody>
      </p:sp>
      <p:sp>
        <p:nvSpPr>
          <p:cNvPr id="8" name="Footer Placeholder 7"/>
          <p:cNvSpPr>
            <a:spLocks noGrp="1"/>
          </p:cNvSpPr>
          <p:nvPr>
            <p:ph type="ftr" sz="quarter" idx="11"/>
          </p:nvPr>
        </p:nvSpPr>
        <p:spPr/>
        <p:txBody>
          <a:bodyPr/>
          <a:lstStyle/>
          <a:p>
            <a:endParaRPr lang="en-UM"/>
          </a:p>
        </p:txBody>
      </p:sp>
      <p:sp>
        <p:nvSpPr>
          <p:cNvPr id="9" name="Slide Number Placeholder 8"/>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353442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1C134E-DE45-46B9-AA31-7EFD178A302B}" type="datetimeFigureOut">
              <a:rPr lang="en-UM" smtClean="0"/>
              <a:t>11/7/2021</a:t>
            </a:fld>
            <a:endParaRPr lang="en-UM"/>
          </a:p>
        </p:txBody>
      </p:sp>
      <p:sp>
        <p:nvSpPr>
          <p:cNvPr id="4" name="Footer Placeholder 3"/>
          <p:cNvSpPr>
            <a:spLocks noGrp="1"/>
          </p:cNvSpPr>
          <p:nvPr>
            <p:ph type="ftr" sz="quarter" idx="11"/>
          </p:nvPr>
        </p:nvSpPr>
        <p:spPr/>
        <p:txBody>
          <a:bodyPr/>
          <a:lstStyle/>
          <a:p>
            <a:endParaRPr lang="en-UM"/>
          </a:p>
        </p:txBody>
      </p:sp>
      <p:sp>
        <p:nvSpPr>
          <p:cNvPr id="5" name="Slide Number Placeholder 4"/>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376330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C134E-DE45-46B9-AA31-7EFD178A302B}" type="datetimeFigureOut">
              <a:rPr lang="en-UM" smtClean="0"/>
              <a:t>11/7/2021</a:t>
            </a:fld>
            <a:endParaRPr lang="en-UM"/>
          </a:p>
        </p:txBody>
      </p:sp>
      <p:sp>
        <p:nvSpPr>
          <p:cNvPr id="3" name="Footer Placeholder 2"/>
          <p:cNvSpPr>
            <a:spLocks noGrp="1"/>
          </p:cNvSpPr>
          <p:nvPr>
            <p:ph type="ftr" sz="quarter" idx="11"/>
          </p:nvPr>
        </p:nvSpPr>
        <p:spPr/>
        <p:txBody>
          <a:bodyPr/>
          <a:lstStyle/>
          <a:p>
            <a:endParaRPr lang="en-UM"/>
          </a:p>
        </p:txBody>
      </p:sp>
      <p:sp>
        <p:nvSpPr>
          <p:cNvPr id="4" name="Slide Number Placeholder 3"/>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133563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1C134E-DE45-46B9-AA31-7EFD178A302B}" type="datetimeFigureOut">
              <a:rPr lang="en-UM" smtClean="0"/>
              <a:t>11/7/2021</a:t>
            </a:fld>
            <a:endParaRPr lang="en-UM"/>
          </a:p>
        </p:txBody>
      </p:sp>
      <p:sp>
        <p:nvSpPr>
          <p:cNvPr id="6" name="Footer Placeholder 5"/>
          <p:cNvSpPr>
            <a:spLocks noGrp="1"/>
          </p:cNvSpPr>
          <p:nvPr>
            <p:ph type="ftr" sz="quarter" idx="11"/>
          </p:nvPr>
        </p:nvSpPr>
        <p:spPr/>
        <p:txBody>
          <a:bodyPr/>
          <a:lstStyle/>
          <a:p>
            <a:endParaRPr lang="en-UM"/>
          </a:p>
        </p:txBody>
      </p:sp>
      <p:sp>
        <p:nvSpPr>
          <p:cNvPr id="7" name="Slide Number Placeholder 6"/>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263889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1C134E-DE45-46B9-AA31-7EFD178A302B}" type="datetimeFigureOut">
              <a:rPr lang="en-UM" smtClean="0"/>
              <a:t>11/7/2021</a:t>
            </a:fld>
            <a:endParaRPr lang="en-UM"/>
          </a:p>
        </p:txBody>
      </p:sp>
      <p:sp>
        <p:nvSpPr>
          <p:cNvPr id="6" name="Footer Placeholder 5"/>
          <p:cNvSpPr>
            <a:spLocks noGrp="1"/>
          </p:cNvSpPr>
          <p:nvPr>
            <p:ph type="ftr" sz="quarter" idx="11"/>
          </p:nvPr>
        </p:nvSpPr>
        <p:spPr/>
        <p:txBody>
          <a:bodyPr/>
          <a:lstStyle/>
          <a:p>
            <a:endParaRPr lang="en-UM"/>
          </a:p>
        </p:txBody>
      </p:sp>
      <p:sp>
        <p:nvSpPr>
          <p:cNvPr id="7" name="Slide Number Placeholder 6"/>
          <p:cNvSpPr>
            <a:spLocks noGrp="1"/>
          </p:cNvSpPr>
          <p:nvPr>
            <p:ph type="sldNum" sz="quarter" idx="12"/>
          </p:nvPr>
        </p:nvSpPr>
        <p:spPr/>
        <p:txBody>
          <a:bodyPr/>
          <a:lstStyle/>
          <a:p>
            <a:fld id="{084B749A-D828-4184-A004-2F897684D947}" type="slidenum">
              <a:rPr lang="en-UM" smtClean="0"/>
              <a:t>‹#›</a:t>
            </a:fld>
            <a:endParaRPr lang="en-UM"/>
          </a:p>
        </p:txBody>
      </p:sp>
    </p:spTree>
    <p:extLst>
      <p:ext uri="{BB962C8B-B14F-4D97-AF65-F5344CB8AC3E}">
        <p14:creationId xmlns:p14="http://schemas.microsoft.com/office/powerpoint/2010/main" val="7113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C134E-DE45-46B9-AA31-7EFD178A302B}" type="datetimeFigureOut">
              <a:rPr lang="en-UM" smtClean="0"/>
              <a:t>11/7/2021</a:t>
            </a:fld>
            <a:endParaRPr lang="en-UM"/>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M"/>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B749A-D828-4184-A004-2F897684D947}" type="slidenum">
              <a:rPr lang="en-UM" smtClean="0"/>
              <a:t>‹#›</a:t>
            </a:fld>
            <a:endParaRPr lang="en-UM"/>
          </a:p>
        </p:txBody>
      </p:sp>
    </p:spTree>
    <p:extLst>
      <p:ext uri="{BB962C8B-B14F-4D97-AF65-F5344CB8AC3E}">
        <p14:creationId xmlns:p14="http://schemas.microsoft.com/office/powerpoint/2010/main" val="466745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E3FB4-DD75-4983-98B6-BDE958E66828}"/>
              </a:ext>
            </a:extLst>
          </p:cNvPr>
          <p:cNvSpPr>
            <a:spLocks noGrp="1"/>
          </p:cNvSpPr>
          <p:nvPr>
            <p:ph type="ctrTitle"/>
          </p:nvPr>
        </p:nvSpPr>
        <p:spPr/>
        <p:txBody>
          <a:bodyPr/>
          <a:lstStyle/>
          <a:p>
            <a:r>
              <a:rPr lang="en-GB" dirty="0"/>
              <a:t>The Importance of using Visuals</a:t>
            </a:r>
            <a:endParaRPr lang="en-UM" dirty="0"/>
          </a:p>
        </p:txBody>
      </p:sp>
      <p:sp>
        <p:nvSpPr>
          <p:cNvPr id="5" name="Subtitle 4">
            <a:extLst>
              <a:ext uri="{FF2B5EF4-FFF2-40B4-BE49-F238E27FC236}">
                <a16:creationId xmlns:a16="http://schemas.microsoft.com/office/drawing/2014/main" id="{082560A0-BE89-4600-84C3-F0ECF5B2D451}"/>
              </a:ext>
            </a:extLst>
          </p:cNvPr>
          <p:cNvSpPr>
            <a:spLocks noGrp="1"/>
          </p:cNvSpPr>
          <p:nvPr>
            <p:ph type="subTitle" idx="1"/>
          </p:nvPr>
        </p:nvSpPr>
        <p:spPr/>
        <p:txBody>
          <a:bodyPr/>
          <a:lstStyle/>
          <a:p>
            <a:r>
              <a:rPr lang="en-GB" dirty="0"/>
              <a:t>This pack is designed to explain the importance of visuals and why we use them. </a:t>
            </a:r>
            <a:endParaRPr lang="en-UM" dirty="0"/>
          </a:p>
        </p:txBody>
      </p:sp>
    </p:spTree>
    <p:extLst>
      <p:ext uri="{BB962C8B-B14F-4D97-AF65-F5344CB8AC3E}">
        <p14:creationId xmlns:p14="http://schemas.microsoft.com/office/powerpoint/2010/main" val="114378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isual Timetable Week | Challengers Challengers -">
            <a:extLst>
              <a:ext uri="{FF2B5EF4-FFF2-40B4-BE49-F238E27FC236}">
                <a16:creationId xmlns:a16="http://schemas.microsoft.com/office/drawing/2014/main" id="{79790CF3-AB5A-40B2-BD64-175E30338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14" y="82176"/>
            <a:ext cx="9467172" cy="669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61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lank Visual Schedule Activity - The SLP Solution">
            <a:extLst>
              <a:ext uri="{FF2B5EF4-FFF2-40B4-BE49-F238E27FC236}">
                <a16:creationId xmlns:a16="http://schemas.microsoft.com/office/drawing/2014/main" id="{00161211-5A96-4A85-B03D-113A43040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46"/>
          <a:stretch/>
        </p:blipFill>
        <p:spPr bwMode="auto">
          <a:xfrm rot="16200000">
            <a:off x="1193310" y="-1244601"/>
            <a:ext cx="7519379" cy="934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7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EE Printable Daily Schedule Template | Miami Moms Blog">
            <a:extLst>
              <a:ext uri="{FF2B5EF4-FFF2-40B4-BE49-F238E27FC236}">
                <a16:creationId xmlns:a16="http://schemas.microsoft.com/office/drawing/2014/main" id="{EDD79F93-F85C-4CEC-B68A-313A395C4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30031" y="-1303614"/>
            <a:ext cx="6675030" cy="949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7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1B11-7F37-4E1A-B860-E3234DE61C90}"/>
              </a:ext>
            </a:extLst>
          </p:cNvPr>
          <p:cNvSpPr>
            <a:spLocks noGrp="1"/>
          </p:cNvSpPr>
          <p:nvPr>
            <p:ph type="title"/>
          </p:nvPr>
        </p:nvSpPr>
        <p:spPr/>
        <p:txBody>
          <a:bodyPr/>
          <a:lstStyle/>
          <a:p>
            <a:r>
              <a:rPr lang="en-GB" dirty="0"/>
              <a:t>Why do we use Visuals?</a:t>
            </a:r>
            <a:endParaRPr lang="en-UM" dirty="0"/>
          </a:p>
        </p:txBody>
      </p:sp>
      <p:sp>
        <p:nvSpPr>
          <p:cNvPr id="4" name="Rectangle 1">
            <a:extLst>
              <a:ext uri="{FF2B5EF4-FFF2-40B4-BE49-F238E27FC236}">
                <a16:creationId xmlns:a16="http://schemas.microsoft.com/office/drawing/2014/main" id="{3E5E3ED3-133A-44DC-9FE0-3BFE5E8D99FF}"/>
              </a:ext>
            </a:extLst>
          </p:cNvPr>
          <p:cNvSpPr>
            <a:spLocks noGrp="1" noChangeArrowheads="1"/>
          </p:cNvSpPr>
          <p:nvPr>
            <p:ph idx="1"/>
          </p:nvPr>
        </p:nvSpPr>
        <p:spPr bwMode="auto">
          <a:xfrm>
            <a:off x="527725" y="1573752"/>
            <a:ext cx="8857195" cy="46474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M" altLang="en-UM" sz="2000" b="0" i="0" u="none" strike="noStrike" cap="none" normalizeH="0" baseline="0" dirty="0">
                <a:ln>
                  <a:noFill/>
                </a:ln>
                <a:solidFill>
                  <a:srgbClr val="212529"/>
                </a:solidFill>
                <a:effectLst/>
                <a:latin typeface="+mn-lt"/>
                <a:cs typeface="Arial" panose="020B0604020202020204" pitchFamily="34" charset="0"/>
              </a:rPr>
              <a:t>We live in a verbal culture. Speaking and listening are the ways we are expected to exchange information with others, and it often doesn’t occur to us that there are other ways to communicate even more effectively.</a:t>
            </a:r>
            <a:endParaRPr kumimoji="0" lang="en-UM" altLang="en-UM"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M" altLang="en-UM" sz="2000" b="0" i="0" u="none" strike="noStrike" cap="none" normalizeH="0" baseline="0" dirty="0">
                <a:ln>
                  <a:noFill/>
                </a:ln>
                <a:solidFill>
                  <a:srgbClr val="212529"/>
                </a:solidFill>
                <a:effectLst/>
                <a:latin typeface="+mn-lt"/>
                <a:cs typeface="Arial" panose="020B0604020202020204" pitchFamily="34" charset="0"/>
              </a:rPr>
            </a:br>
            <a:endParaRPr kumimoji="0" lang="en-UM" altLang="en-UM"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M" altLang="en-UM" sz="2000" b="0" i="0" u="none" strike="noStrike" cap="none" normalizeH="0" baseline="0" dirty="0">
                <a:ln>
                  <a:noFill/>
                </a:ln>
                <a:solidFill>
                  <a:srgbClr val="212529"/>
                </a:solidFill>
                <a:effectLst/>
                <a:latin typeface="+mn-lt"/>
                <a:cs typeface="Arial" panose="020B0604020202020204" pitchFamily="34" charset="0"/>
              </a:rPr>
              <a:t>As we continue to learn more about the best parenting and teaching practices, and about the needs of children, we begin to see how children cannot be expected to conform to one way of communicating. There are children who, for varied reasons, learn and process information more easily by seeing and doing, rather than by hearing spoken words.  </a:t>
            </a:r>
            <a:endParaRPr kumimoji="0" lang="en-UM" altLang="en-UM"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M" altLang="en-UM" sz="2000" b="0" i="0" u="none" strike="noStrike" cap="none" normalizeH="0" baseline="0" dirty="0">
                <a:ln>
                  <a:noFill/>
                </a:ln>
                <a:solidFill>
                  <a:srgbClr val="212529"/>
                </a:solidFill>
                <a:effectLst/>
                <a:latin typeface="+mn-lt"/>
                <a:cs typeface="Arial" panose="020B0604020202020204" pitchFamily="34" charset="0"/>
              </a:rPr>
            </a:br>
            <a:endParaRPr kumimoji="0" lang="en-UM" altLang="en-UM"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M" altLang="en-UM" sz="2000" b="0" i="0" u="none" strike="noStrike" cap="none" normalizeH="0" baseline="0" dirty="0">
                <a:ln>
                  <a:noFill/>
                </a:ln>
                <a:solidFill>
                  <a:srgbClr val="212529"/>
                </a:solidFill>
                <a:effectLst/>
                <a:latin typeface="+mn-lt"/>
                <a:cs typeface="Arial" panose="020B0604020202020204" pitchFamily="34" charset="0"/>
              </a:rPr>
              <a:t>There are many ways to communicate non-verbally, including using gestures, using objects and physically </a:t>
            </a:r>
            <a:r>
              <a:rPr kumimoji="0" lang="en-UM" altLang="en-UM" sz="2000" b="0" i="0" u="none" strike="noStrike" cap="none" normalizeH="0" baseline="0" dirty="0" err="1">
                <a:ln>
                  <a:noFill/>
                </a:ln>
                <a:solidFill>
                  <a:srgbClr val="212529"/>
                </a:solidFill>
                <a:effectLst/>
                <a:latin typeface="+mn-lt"/>
                <a:cs typeface="Arial" panose="020B0604020202020204" pitchFamily="34" charset="0"/>
              </a:rPr>
              <a:t>modeling</a:t>
            </a:r>
            <a:r>
              <a:rPr kumimoji="0" lang="en-UM" altLang="en-UM" sz="2000" b="0" i="0" u="none" strike="noStrike" cap="none" normalizeH="0" baseline="0" dirty="0">
                <a:ln>
                  <a:noFill/>
                </a:ln>
                <a:solidFill>
                  <a:srgbClr val="212529"/>
                </a:solidFill>
                <a:effectLst/>
                <a:latin typeface="+mn-lt"/>
                <a:cs typeface="Arial" panose="020B0604020202020204" pitchFamily="34" charset="0"/>
              </a:rPr>
              <a:t> </a:t>
            </a:r>
            <a:r>
              <a:rPr kumimoji="0" lang="en-UM" altLang="en-UM" sz="2000" b="0" i="0" u="none" strike="noStrike" cap="none" normalizeH="0" baseline="0" dirty="0" err="1">
                <a:ln>
                  <a:noFill/>
                </a:ln>
                <a:solidFill>
                  <a:srgbClr val="212529"/>
                </a:solidFill>
                <a:effectLst/>
                <a:latin typeface="+mn-lt"/>
                <a:cs typeface="Arial" panose="020B0604020202020204" pitchFamily="34" charset="0"/>
              </a:rPr>
              <a:t>behaviors</a:t>
            </a:r>
            <a:r>
              <a:rPr kumimoji="0" lang="en-UM" altLang="en-UM" sz="2000" b="0" i="0" u="none" strike="noStrike" cap="none" normalizeH="0" baseline="0" dirty="0">
                <a:ln>
                  <a:noFill/>
                </a:ln>
                <a:solidFill>
                  <a:srgbClr val="212529"/>
                </a:solidFill>
                <a:effectLst/>
                <a:latin typeface="+mn-lt"/>
                <a:cs typeface="Arial" panose="020B0604020202020204" pitchFamily="34" charset="0"/>
              </a:rPr>
              <a:t>. </a:t>
            </a:r>
            <a:r>
              <a:rPr kumimoji="0" lang="en-UM" altLang="en-UM" sz="2000" b="1" i="0" u="none" strike="noStrike" cap="none" normalizeH="0" baseline="0" dirty="0">
                <a:ln>
                  <a:noFill/>
                </a:ln>
                <a:solidFill>
                  <a:srgbClr val="212529"/>
                </a:solidFill>
                <a:effectLst/>
                <a:latin typeface="+mn-lt"/>
                <a:cs typeface="Arial" panose="020B0604020202020204" pitchFamily="34" charset="0"/>
              </a:rPr>
              <a:t>One of the most effective ways to communicate</a:t>
            </a:r>
            <a:r>
              <a:rPr kumimoji="0" lang="en-UM" altLang="en-UM" sz="2000" b="0" i="0" u="none" strike="noStrike" cap="none" normalizeH="0" baseline="0" dirty="0">
                <a:ln>
                  <a:noFill/>
                </a:ln>
                <a:solidFill>
                  <a:srgbClr val="212529"/>
                </a:solidFill>
                <a:effectLst/>
                <a:latin typeface="+mn-lt"/>
                <a:cs typeface="Arial" panose="020B0604020202020204" pitchFamily="34" charset="0"/>
              </a:rPr>
              <a:t> a message to a child or to allow a child to express his needs </a:t>
            </a:r>
            <a:r>
              <a:rPr kumimoji="0" lang="en-UM" altLang="en-UM" sz="2000" b="1" i="0" u="none" strike="noStrike" cap="none" normalizeH="0" baseline="0" dirty="0">
                <a:ln>
                  <a:noFill/>
                </a:ln>
                <a:solidFill>
                  <a:srgbClr val="212529"/>
                </a:solidFill>
                <a:effectLst/>
                <a:latin typeface="+mn-lt"/>
                <a:cs typeface="Arial" panose="020B0604020202020204" pitchFamily="34" charset="0"/>
              </a:rPr>
              <a:t>is by using visuals</a:t>
            </a:r>
            <a:endParaRPr kumimoji="0" lang="en-UM" altLang="en-UM" sz="3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41738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5EEE-1A76-49B1-B696-837DC68713FF}"/>
              </a:ext>
            </a:extLst>
          </p:cNvPr>
          <p:cNvSpPr>
            <a:spLocks noGrp="1"/>
          </p:cNvSpPr>
          <p:nvPr>
            <p:ph type="title"/>
          </p:nvPr>
        </p:nvSpPr>
        <p:spPr/>
        <p:txBody>
          <a:bodyPr/>
          <a:lstStyle/>
          <a:p>
            <a:r>
              <a:rPr lang="en-GB" dirty="0"/>
              <a:t>What is a Visual?</a:t>
            </a:r>
            <a:endParaRPr lang="en-UM" dirty="0"/>
          </a:p>
        </p:txBody>
      </p:sp>
      <p:sp>
        <p:nvSpPr>
          <p:cNvPr id="4" name="Rectangle 1">
            <a:extLst>
              <a:ext uri="{FF2B5EF4-FFF2-40B4-BE49-F238E27FC236}">
                <a16:creationId xmlns:a16="http://schemas.microsoft.com/office/drawing/2014/main" id="{5C29D299-648C-4B17-AA65-3AE3E471F1A6}"/>
              </a:ext>
            </a:extLst>
          </p:cNvPr>
          <p:cNvSpPr>
            <a:spLocks noGrp="1" noChangeArrowheads="1"/>
          </p:cNvSpPr>
          <p:nvPr>
            <p:ph idx="1"/>
          </p:nvPr>
        </p:nvSpPr>
        <p:spPr bwMode="auto">
          <a:xfrm>
            <a:off x="681038" y="1391947"/>
            <a:ext cx="8821550" cy="51398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M" altLang="en-UM" sz="1400" b="1" i="0" u="none" strike="noStrike" cap="none" normalizeH="0" baseline="0" dirty="0">
                <a:ln>
                  <a:noFill/>
                </a:ln>
                <a:solidFill>
                  <a:srgbClr val="212529"/>
                </a:solidFill>
                <a:effectLst/>
                <a:latin typeface="+mn-lt"/>
                <a:cs typeface="Arial" panose="020B0604020202020204" pitchFamily="34" charset="0"/>
              </a:rPr>
              <a:t>A visual is anything that you can see</a:t>
            </a:r>
            <a:r>
              <a:rPr kumimoji="0" lang="en-UM" altLang="en-UM" sz="1400" b="0" i="0" u="none" strike="noStrike" cap="none" normalizeH="0" baseline="0" dirty="0">
                <a:ln>
                  <a:noFill/>
                </a:ln>
                <a:solidFill>
                  <a:srgbClr val="212529"/>
                </a:solidFill>
                <a:effectLst/>
                <a:latin typeface="+mn-lt"/>
                <a:cs typeface="Arial" panose="020B0604020202020204" pitchFamily="34" charset="0"/>
              </a:rPr>
              <a:t>. Imagine now any statement that an adult is likely to say to a child repeatedly throughout the day. It could be a rule, such as, “Please keep your hands on your own body,” or a reminder about the daily routine, such as, “First you are going to do homework, then we will have dinner and then you will take a shower,” or a request, like, “Please straighten up your room.” In these examples, the adult is telling the child what needs to be done. Often, what the adult experiences from the child is resistance. </a:t>
            </a:r>
            <a:endParaRPr kumimoji="0" lang="en-GB" altLang="en-UM" sz="1400" b="0" i="0" u="none" strike="noStrike" cap="none" normalizeH="0" baseline="0" dirty="0">
              <a:ln>
                <a:noFill/>
              </a:ln>
              <a:solidFill>
                <a:srgbClr val="212529"/>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M" altLang="en-UM" sz="1400" b="1" i="0" u="none" strike="noStrike" cap="none" normalizeH="0" baseline="0" dirty="0">
                <a:ln>
                  <a:noFill/>
                </a:ln>
                <a:solidFill>
                  <a:srgbClr val="212529"/>
                </a:solidFill>
                <a:effectLst/>
                <a:latin typeface="+mn-lt"/>
                <a:cs typeface="Arial" panose="020B0604020202020204" pitchFamily="34" charset="0"/>
              </a:rPr>
              <a:t>Visuals decrease this resistance and help the child to complete the task at hand</a:t>
            </a:r>
            <a:r>
              <a:rPr kumimoji="0" lang="en-UM" altLang="en-UM" sz="1400" b="0" i="0" u="none" strike="noStrike" cap="none" normalizeH="0" baseline="0" dirty="0">
                <a:ln>
                  <a:noFill/>
                </a:ln>
                <a:solidFill>
                  <a:srgbClr val="212529"/>
                </a:solidFill>
                <a:effectLst/>
                <a:latin typeface="+mn-lt"/>
                <a:cs typeface="Arial" panose="020B0604020202020204" pitchFamily="34" charset="0"/>
              </a:rPr>
              <a:t>.</a:t>
            </a:r>
            <a:endParaRPr kumimoji="0" lang="en-UM" altLang="en-UM" sz="5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M" altLang="en-UM" sz="1400" b="0" i="0" u="none" strike="noStrike" cap="none" normalizeH="0" baseline="0" dirty="0">
                <a:ln>
                  <a:noFill/>
                </a:ln>
                <a:solidFill>
                  <a:srgbClr val="212529"/>
                </a:solidFill>
                <a:effectLst/>
                <a:latin typeface="+mn-lt"/>
              </a:rPr>
            </a:br>
            <a:endParaRPr kumimoji="0" lang="en-UM" altLang="en-UM" sz="5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M" altLang="en-UM" sz="1400" b="0" i="0" u="none" strike="noStrike" cap="none" normalizeH="0" baseline="0" dirty="0">
                <a:ln>
                  <a:noFill/>
                </a:ln>
                <a:solidFill>
                  <a:srgbClr val="212529"/>
                </a:solidFill>
                <a:effectLst/>
                <a:latin typeface="+mn-lt"/>
                <a:cs typeface="Arial" panose="020B0604020202020204" pitchFamily="34" charset="0"/>
              </a:rPr>
              <a:t>Here’s how visuals accomplish this. Visuals help children to:</a:t>
            </a:r>
            <a:endParaRPr kumimoji="0" lang="en-UM" altLang="en-UM" sz="5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M" altLang="en-UM" sz="1400" b="0" i="0" u="none" strike="noStrike" cap="none" normalizeH="0" baseline="0" dirty="0">
                <a:ln>
                  <a:noFill/>
                </a:ln>
                <a:solidFill>
                  <a:srgbClr val="212529"/>
                </a:solidFill>
                <a:effectLst/>
                <a:latin typeface="+mn-lt"/>
                <a:cs typeface="Arial" panose="020B0604020202020204" pitchFamily="34" charset="0"/>
              </a:rPr>
              <a:t>Process at their own speed</a:t>
            </a:r>
            <a:endParaRPr kumimoji="0" lang="en-UM" altLang="en-UM" sz="1400" b="0" i="0" u="none" strike="noStrike" cap="none" normalizeH="0" baseline="0" dirty="0">
              <a:ln>
                <a:noFill/>
              </a:ln>
              <a:solidFill>
                <a:srgbClr val="21252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M" altLang="en-UM" sz="1400" b="0" i="0" u="none" strike="noStrike" cap="none" normalizeH="0" baseline="0" dirty="0">
                <a:ln>
                  <a:noFill/>
                </a:ln>
                <a:solidFill>
                  <a:srgbClr val="212529"/>
                </a:solidFill>
                <a:effectLst/>
                <a:latin typeface="+mn-lt"/>
                <a:cs typeface="Arial" panose="020B0604020202020204" pitchFamily="34" charset="0"/>
              </a:rPr>
              <a:t>More clearly understand what is being asked</a:t>
            </a:r>
            <a:endParaRPr kumimoji="0" lang="en-UM" altLang="en-UM" sz="1400" b="0" i="0" u="none" strike="noStrike" cap="none" normalizeH="0" baseline="0" dirty="0">
              <a:ln>
                <a:noFill/>
              </a:ln>
              <a:solidFill>
                <a:srgbClr val="21252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M" altLang="en-UM" sz="1400" b="0" i="0" u="none" strike="noStrike" cap="none" normalizeH="0" baseline="0" dirty="0">
                <a:ln>
                  <a:noFill/>
                </a:ln>
                <a:solidFill>
                  <a:srgbClr val="212529"/>
                </a:solidFill>
                <a:effectLst/>
                <a:latin typeface="+mn-lt"/>
                <a:cs typeface="Arial" panose="020B0604020202020204" pitchFamily="34" charset="0"/>
              </a:rPr>
              <a:t>Remember what to do, and in what order</a:t>
            </a:r>
            <a:endParaRPr kumimoji="0" lang="en-UM" altLang="en-UM" sz="1400" b="0" i="0" u="none" strike="noStrike" cap="none" normalizeH="0" baseline="0" dirty="0">
              <a:ln>
                <a:noFill/>
              </a:ln>
              <a:solidFill>
                <a:srgbClr val="21252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M" altLang="en-UM" sz="1400" b="0" i="0" u="none" strike="noStrike" cap="none" normalizeH="0" baseline="0" dirty="0">
                <a:ln>
                  <a:noFill/>
                </a:ln>
                <a:solidFill>
                  <a:srgbClr val="212529"/>
                </a:solidFill>
                <a:effectLst/>
                <a:latin typeface="+mn-lt"/>
                <a:cs typeface="Arial" panose="020B0604020202020204" pitchFamily="34" charset="0"/>
              </a:rPr>
              <a:t>Become more independent, instead of taking all direction from adults</a:t>
            </a:r>
            <a:endParaRPr kumimoji="0" lang="en-UM" altLang="en-UM" sz="1400" b="0" i="0" u="none" strike="noStrike" cap="none" normalizeH="0" baseline="0" dirty="0">
              <a:ln>
                <a:noFill/>
              </a:ln>
              <a:solidFill>
                <a:srgbClr val="21252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M" altLang="en-UM" sz="800" b="0" i="0" u="none" strike="noStrike" cap="none" normalizeH="0" baseline="0" dirty="0">
                <a:ln>
                  <a:noFill/>
                </a:ln>
                <a:solidFill>
                  <a:srgbClr val="212529"/>
                </a:solidFill>
                <a:effectLst/>
                <a:latin typeface="+mn-lt"/>
                <a:cs typeface="Arial" panose="020B0604020202020204" pitchFamily="34" charset="0"/>
              </a:rPr>
              <a:t> </a:t>
            </a:r>
            <a:r>
              <a:rPr kumimoji="0" lang="en-UM" altLang="en-UM" sz="1400" b="0" i="0" u="none" strike="noStrike" cap="none" normalizeH="0" baseline="0" dirty="0">
                <a:ln>
                  <a:noFill/>
                </a:ln>
                <a:solidFill>
                  <a:srgbClr val="212529"/>
                </a:solidFill>
                <a:effectLst/>
                <a:latin typeface="+mn-lt"/>
                <a:cs typeface="Arial" panose="020B0604020202020204" pitchFamily="34" charset="0"/>
              </a:rPr>
              <a:t>Make their needs known if they can’t do so verbally</a:t>
            </a:r>
            <a:endParaRPr kumimoji="0" lang="en-UM" altLang="en-UM" sz="1400" b="0" i="0" u="none" strike="noStrike" cap="none" normalizeH="0" baseline="0" dirty="0">
              <a:ln>
                <a:noFill/>
              </a:ln>
              <a:solidFill>
                <a:srgbClr val="21252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M" altLang="en-UM" sz="1400" b="0" i="0" u="none" strike="noStrike" cap="none" normalizeH="0" baseline="0" dirty="0">
                <a:ln>
                  <a:noFill/>
                </a:ln>
                <a:solidFill>
                  <a:srgbClr val="212529"/>
                </a:solidFill>
                <a:effectLst/>
                <a:latin typeface="+mn-lt"/>
                <a:cs typeface="Arial" panose="020B0604020202020204" pitchFamily="34" charset="0"/>
              </a:rPr>
              <a:t>Follow through without engaging in a verbal battle</a:t>
            </a:r>
            <a:endParaRPr kumimoji="0" lang="en-GB" altLang="en-UM" sz="1400" b="0" i="0" u="none" strike="noStrike" cap="none" normalizeH="0" baseline="0" dirty="0">
              <a:ln>
                <a:noFill/>
              </a:ln>
              <a:solidFill>
                <a:srgbClr val="212529"/>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M" altLang="en-UM" sz="1400" b="0" i="0" u="none" strike="noStrike" cap="none" normalizeH="0" baseline="0" dirty="0">
              <a:ln>
                <a:noFill/>
              </a:ln>
              <a:solidFill>
                <a:srgbClr val="21252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M" altLang="en-UM" sz="1400" b="0" i="0" u="none" strike="noStrike" cap="none" normalizeH="0" baseline="0" dirty="0">
                <a:ln>
                  <a:noFill/>
                </a:ln>
                <a:solidFill>
                  <a:srgbClr val="212529"/>
                </a:solidFill>
                <a:effectLst/>
                <a:latin typeface="+mn-lt"/>
                <a:cs typeface="Arial" panose="020B0604020202020204" pitchFamily="34" charset="0"/>
              </a:rPr>
              <a:t>There are many ways to create visuals, and there is no wrong way to do it. Start by </a:t>
            </a:r>
            <a:r>
              <a:rPr kumimoji="0" lang="en-UM" altLang="en-UM" sz="1400" b="1" i="0" u="none" strike="noStrike" cap="none" normalizeH="0" baseline="0" dirty="0">
                <a:ln>
                  <a:noFill/>
                </a:ln>
                <a:solidFill>
                  <a:srgbClr val="212529"/>
                </a:solidFill>
                <a:effectLst/>
                <a:latin typeface="+mn-lt"/>
                <a:cs typeface="Arial" panose="020B0604020202020204" pitchFamily="34" charset="0"/>
              </a:rPr>
              <a:t>identifying one part of your day with your child that is stressful</a:t>
            </a:r>
            <a:r>
              <a:rPr kumimoji="0" lang="en-UM" altLang="en-UM" sz="1400" b="0" i="0" u="none" strike="noStrike" cap="none" normalizeH="0" baseline="0" dirty="0">
                <a:ln>
                  <a:noFill/>
                </a:ln>
                <a:solidFill>
                  <a:srgbClr val="212529"/>
                </a:solidFill>
                <a:effectLst/>
                <a:latin typeface="+mn-lt"/>
                <a:cs typeface="Arial" panose="020B0604020202020204" pitchFamily="34" charset="0"/>
              </a:rPr>
              <a:t>, either because you feel that they’re not listening, or they don’t seem to know what to do, or they seem very anxious about what’s coming next. </a:t>
            </a:r>
            <a:r>
              <a:rPr kumimoji="0" lang="en-UM" altLang="en-UM" sz="1400" b="1" i="0" u="none" strike="noStrike" cap="none" normalizeH="0" baseline="0" dirty="0">
                <a:ln>
                  <a:noFill/>
                </a:ln>
                <a:solidFill>
                  <a:srgbClr val="212529"/>
                </a:solidFill>
                <a:effectLst/>
                <a:latin typeface="+mn-lt"/>
                <a:cs typeface="Arial" panose="020B0604020202020204" pitchFamily="34" charset="0"/>
              </a:rPr>
              <a:t>Think about what you need your child to do at that time and write it down, adding a photo, image or drawing to accompany the text</a:t>
            </a:r>
            <a:r>
              <a:rPr kumimoji="0" lang="en-UM" altLang="en-UM" sz="1400" b="0" i="0" u="none" strike="noStrike" cap="none" normalizeH="0" baseline="0" dirty="0">
                <a:ln>
                  <a:noFill/>
                </a:ln>
                <a:solidFill>
                  <a:srgbClr val="212529"/>
                </a:solidFill>
                <a:effectLst/>
                <a:latin typeface="+mn-lt"/>
                <a:cs typeface="Arial" panose="020B0604020202020204" pitchFamily="34" charset="0"/>
              </a:rPr>
              <a:t>. Allow your child to “own it” by decorating the visual. Once the visual is created you’ll probably still have to point to it and help your child refer to it. But, you won’t have to keep repeating the same words over and over, and your child will start to internalize the request more independently.</a:t>
            </a:r>
            <a:endParaRPr kumimoji="0" lang="en-UM" altLang="en-UM" sz="5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M" altLang="en-UM"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110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ere It&amp;#39;s AT: Mrs. DiChiara&amp;#39;s Technology Blog: 9 Reasons to Use Visuals">
            <a:extLst>
              <a:ext uri="{FF2B5EF4-FFF2-40B4-BE49-F238E27FC236}">
                <a16:creationId xmlns:a16="http://schemas.microsoft.com/office/drawing/2014/main" id="{78E0ED43-D747-4951-BC34-C07798B667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9509" y="173273"/>
            <a:ext cx="7499807" cy="636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0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2CDE59-23B4-4C56-8594-24F6039993A7}"/>
              </a:ext>
            </a:extLst>
          </p:cNvPr>
          <p:cNvSpPr>
            <a:spLocks noGrp="1"/>
          </p:cNvSpPr>
          <p:nvPr>
            <p:ph type="title"/>
          </p:nvPr>
        </p:nvSpPr>
        <p:spPr/>
        <p:txBody>
          <a:bodyPr/>
          <a:lstStyle/>
          <a:p>
            <a:r>
              <a:rPr lang="en-GB" dirty="0"/>
              <a:t>Idea’s of Visuals</a:t>
            </a:r>
            <a:endParaRPr lang="en-UM" dirty="0"/>
          </a:p>
        </p:txBody>
      </p:sp>
      <p:pic>
        <p:nvPicPr>
          <p:cNvPr id="7" name="Picture 2" descr="Learn At Home">
            <a:extLst>
              <a:ext uri="{FF2B5EF4-FFF2-40B4-BE49-F238E27FC236}">
                <a16:creationId xmlns:a16="http://schemas.microsoft.com/office/drawing/2014/main" id="{C14BFD31-1580-43E2-A217-DBBB2DBC7DE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217" t="8927" r="7126" b="17618"/>
          <a:stretch/>
        </p:blipFill>
        <p:spPr bwMode="auto">
          <a:xfrm>
            <a:off x="4900892" y="3904622"/>
            <a:ext cx="4625282" cy="25253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isual Schedule for Toddlers">
            <a:extLst>
              <a:ext uri="{FF2B5EF4-FFF2-40B4-BE49-F238E27FC236}">
                <a16:creationId xmlns:a16="http://schemas.microsoft.com/office/drawing/2014/main" id="{82906BFD-108F-4C00-A226-4D90621D3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33" y="1483763"/>
            <a:ext cx="1874492" cy="2502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FAD953A-3E07-4948-9392-E37C4D29298A}"/>
              </a:ext>
            </a:extLst>
          </p:cNvPr>
          <p:cNvPicPr>
            <a:picLocks noChangeAspect="1"/>
          </p:cNvPicPr>
          <p:nvPr/>
        </p:nvPicPr>
        <p:blipFill>
          <a:blip r:embed="rId4"/>
          <a:stretch>
            <a:fillRect/>
          </a:stretch>
        </p:blipFill>
        <p:spPr>
          <a:xfrm>
            <a:off x="279243" y="4094639"/>
            <a:ext cx="3573743" cy="2602501"/>
          </a:xfrm>
          <a:prstGeom prst="rect">
            <a:avLst/>
          </a:prstGeom>
        </p:spPr>
      </p:pic>
      <p:pic>
        <p:nvPicPr>
          <p:cNvPr id="1028" name="Picture 4" descr="Visuals for Kids : Enhancing Learning and Aiding The Educational Process">
            <a:extLst>
              <a:ext uri="{FF2B5EF4-FFF2-40B4-BE49-F238E27FC236}">
                <a16:creationId xmlns:a16="http://schemas.microsoft.com/office/drawing/2014/main" id="{8B28FF13-A620-498F-A0C3-36B1D7967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262" y="1559611"/>
            <a:ext cx="219075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sual Schedules - Best Practice Resource">
            <a:extLst>
              <a:ext uri="{FF2B5EF4-FFF2-40B4-BE49-F238E27FC236}">
                <a16:creationId xmlns:a16="http://schemas.microsoft.com/office/drawing/2014/main" id="{D4B72EFC-A3CC-4ADE-9C0B-5E561F2296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150" y="861174"/>
            <a:ext cx="3371508" cy="252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2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1833-962C-4F30-A0F0-B18C39741DCC}"/>
              </a:ext>
            </a:extLst>
          </p:cNvPr>
          <p:cNvSpPr>
            <a:spLocks noGrp="1"/>
          </p:cNvSpPr>
          <p:nvPr>
            <p:ph type="ctrTitle"/>
          </p:nvPr>
        </p:nvSpPr>
        <p:spPr>
          <a:xfrm>
            <a:off x="683185" y="-341872"/>
            <a:ext cx="8420100" cy="2387600"/>
          </a:xfrm>
        </p:spPr>
        <p:txBody>
          <a:bodyPr/>
          <a:lstStyle/>
          <a:p>
            <a:r>
              <a:rPr lang="en-GB" dirty="0"/>
              <a:t>Resources </a:t>
            </a:r>
            <a:endParaRPr lang="en-UM" dirty="0"/>
          </a:p>
        </p:txBody>
      </p:sp>
      <p:sp>
        <p:nvSpPr>
          <p:cNvPr id="3" name="Subtitle 2">
            <a:extLst>
              <a:ext uri="{FF2B5EF4-FFF2-40B4-BE49-F238E27FC236}">
                <a16:creationId xmlns:a16="http://schemas.microsoft.com/office/drawing/2014/main" id="{7C89C985-03C7-47BB-A5D1-81A4A738EC21}"/>
              </a:ext>
            </a:extLst>
          </p:cNvPr>
          <p:cNvSpPr>
            <a:spLocks noGrp="1"/>
          </p:cNvSpPr>
          <p:nvPr>
            <p:ph type="subTitle" idx="1"/>
          </p:nvPr>
        </p:nvSpPr>
        <p:spPr>
          <a:xfrm>
            <a:off x="1115172" y="2450353"/>
            <a:ext cx="7675656" cy="3470835"/>
          </a:xfrm>
        </p:spPr>
        <p:txBody>
          <a:bodyPr/>
          <a:lstStyle/>
          <a:p>
            <a:pPr marL="342900" indent="-342900">
              <a:buFont typeface="Arial" panose="020B0604020202020204" pitchFamily="34" charset="0"/>
              <a:buChar char="•"/>
            </a:pPr>
            <a:r>
              <a:rPr lang="en-GB" dirty="0"/>
              <a:t>Now and Next Board</a:t>
            </a:r>
          </a:p>
          <a:p>
            <a:pPr marL="342900" indent="-342900">
              <a:buFont typeface="Arial" panose="020B0604020202020204" pitchFamily="34" charset="0"/>
              <a:buChar char="•"/>
            </a:pPr>
            <a:r>
              <a:rPr lang="en-GB" dirty="0"/>
              <a:t>First, Next and Then board</a:t>
            </a:r>
          </a:p>
          <a:p>
            <a:pPr marL="342900" indent="-342900">
              <a:buFont typeface="Arial" panose="020B0604020202020204" pitchFamily="34" charset="0"/>
              <a:buChar char="•"/>
            </a:pPr>
            <a:r>
              <a:rPr lang="en-GB" dirty="0"/>
              <a:t>Editable visuals</a:t>
            </a:r>
          </a:p>
          <a:p>
            <a:pPr marL="342900" indent="-342900">
              <a:buFont typeface="Arial" panose="020B0604020202020204" pitchFamily="34" charset="0"/>
              <a:buChar char="•"/>
            </a:pPr>
            <a:r>
              <a:rPr lang="en-GB" dirty="0"/>
              <a:t>Weekly schedule </a:t>
            </a:r>
          </a:p>
          <a:p>
            <a:pPr marL="342900" indent="-342900">
              <a:buFont typeface="Arial" panose="020B0604020202020204" pitchFamily="34" charset="0"/>
              <a:buChar char="•"/>
            </a:pPr>
            <a:r>
              <a:rPr lang="en-GB" dirty="0"/>
              <a:t>“First I need to”</a:t>
            </a:r>
          </a:p>
          <a:p>
            <a:pPr marL="342900" indent="-342900">
              <a:buFont typeface="Arial" panose="020B0604020202020204" pitchFamily="34" charset="0"/>
              <a:buChar char="•"/>
            </a:pPr>
            <a:r>
              <a:rPr lang="en-GB" dirty="0"/>
              <a:t>Daily schedule</a:t>
            </a:r>
          </a:p>
          <a:p>
            <a:pPr marL="342900" indent="-342900">
              <a:buFont typeface="Arial" panose="020B0604020202020204" pitchFamily="34" charset="0"/>
              <a:buChar char="•"/>
            </a:pPr>
            <a:endParaRPr lang="en-UM" dirty="0"/>
          </a:p>
        </p:txBody>
      </p:sp>
    </p:spTree>
    <p:extLst>
      <p:ext uri="{BB962C8B-B14F-4D97-AF65-F5344CB8AC3E}">
        <p14:creationId xmlns:p14="http://schemas.microsoft.com/office/powerpoint/2010/main" val="230596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me Learning now &amp;amp; next board with timetable cards | Teaching Resources">
            <a:extLst>
              <a:ext uri="{FF2B5EF4-FFF2-40B4-BE49-F238E27FC236}">
                <a16:creationId xmlns:a16="http://schemas.microsoft.com/office/drawing/2014/main" id="{8D644F24-E040-41E4-8803-E66D2AB96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79" y="47951"/>
            <a:ext cx="9578041" cy="6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58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Mr Harley on Twitter: &amp;quot;With recent developments I have created a weekly  schedule with supporting symbols and a first, next, then task organiser to  support home learning. Please feel free to use,">
            <a:extLst>
              <a:ext uri="{FF2B5EF4-FFF2-40B4-BE49-F238E27FC236}">
                <a16:creationId xmlns:a16="http://schemas.microsoft.com/office/drawing/2014/main" id="{0DA986A4-389A-42B4-8806-81C14E269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60" y="45487"/>
            <a:ext cx="9546479" cy="703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ditable Visual Timetable Card Templates (SB9169) - SparkleBox">
            <a:extLst>
              <a:ext uri="{FF2B5EF4-FFF2-40B4-BE49-F238E27FC236}">
                <a16:creationId xmlns:a16="http://schemas.microsoft.com/office/drawing/2014/main" id="{F91046C0-153E-4271-8001-160904CFA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95333" y="-1547052"/>
            <a:ext cx="6961907" cy="984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0951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120FB93EC5E4FB38393EA878797D2" ma:contentTypeVersion="6" ma:contentTypeDescription="Create a new document." ma:contentTypeScope="" ma:versionID="2eed6954a732de58b567b66529673196">
  <xsd:schema xmlns:xsd="http://www.w3.org/2001/XMLSchema" xmlns:xs="http://www.w3.org/2001/XMLSchema" xmlns:p="http://schemas.microsoft.com/office/2006/metadata/properties" xmlns:ns2="6093cd6c-b9e4-4a1f-baed-a327b8fee439" xmlns:ns3="b07e10a1-0856-425e-8f68-879a987a3545" targetNamespace="http://schemas.microsoft.com/office/2006/metadata/properties" ma:root="true" ma:fieldsID="86bf04bb2a0eadba6feb089cfd24fc46" ns2:_="" ns3:_="">
    <xsd:import namespace="6093cd6c-b9e4-4a1f-baed-a327b8fee439"/>
    <xsd:import namespace="b07e10a1-0856-425e-8f68-879a987a3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3cd6c-b9e4-4a1f-baed-a327b8fee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7e10a1-0856-425e-8f68-879a987a35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25D2D7-7E17-44D3-872F-C5A55EC6348C}"/>
</file>

<file path=customXml/itemProps2.xml><?xml version="1.0" encoding="utf-8"?>
<ds:datastoreItem xmlns:ds="http://schemas.openxmlformats.org/officeDocument/2006/customXml" ds:itemID="{7525CA3D-C88D-41FA-9CF3-FB228EEC2033}"/>
</file>

<file path=customXml/itemProps3.xml><?xml version="1.0" encoding="utf-8"?>
<ds:datastoreItem xmlns:ds="http://schemas.openxmlformats.org/officeDocument/2006/customXml" ds:itemID="{FFD5165D-F0C1-4304-800D-C34495F396D7}"/>
</file>

<file path=docProps/app.xml><?xml version="1.0" encoding="utf-8"?>
<Properties xmlns="http://schemas.openxmlformats.org/officeDocument/2006/extended-properties" xmlns:vt="http://schemas.openxmlformats.org/officeDocument/2006/docPropsVTypes">
  <Template>Office Theme</Template>
  <TotalTime>55</TotalTime>
  <Words>568</Words>
  <Application>Microsoft Office PowerPoint</Application>
  <PresentationFormat>A4 Paper (210x297 mm)</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Importance of using Visuals</vt:lpstr>
      <vt:lpstr>Why do we use Visuals?</vt:lpstr>
      <vt:lpstr>What is a Visual?</vt:lpstr>
      <vt:lpstr>PowerPoint Presentation</vt:lpstr>
      <vt:lpstr>Idea’s of Visuals</vt:lpstr>
      <vt:lpstr>Resources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using Visuals</dc:title>
  <dc:creator>Katie Elizabeth May</dc:creator>
  <cp:lastModifiedBy>Katie Elizabeth May</cp:lastModifiedBy>
  <cp:revision>7</cp:revision>
  <dcterms:created xsi:type="dcterms:W3CDTF">2021-11-07T10:33:09Z</dcterms:created>
  <dcterms:modified xsi:type="dcterms:W3CDTF">2021-11-07T11:28:23Z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0x010100E4E120FB93EC5E4FB38393EA878797D2</vt:lpwstr>
  </property>
</Properties>
</file>