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  <p:sldMasterId id="2147483675" r:id="rId7"/>
  </p:sldMasterIdLst>
  <p:notesMasterIdLst>
    <p:notesMasterId r:id="rId22"/>
  </p:notesMasterIdLst>
  <p:handoutMasterIdLst>
    <p:handoutMasterId r:id="rId23"/>
  </p:handoutMasterIdLst>
  <p:sldIdLst>
    <p:sldId id="325" r:id="rId8"/>
    <p:sldId id="332" r:id="rId9"/>
    <p:sldId id="303" r:id="rId10"/>
    <p:sldId id="338" r:id="rId11"/>
    <p:sldId id="313" r:id="rId12"/>
    <p:sldId id="312" r:id="rId13"/>
    <p:sldId id="330" r:id="rId14"/>
    <p:sldId id="334" r:id="rId15"/>
    <p:sldId id="339" r:id="rId16"/>
    <p:sldId id="299" r:id="rId17"/>
    <p:sldId id="340" r:id="rId18"/>
    <p:sldId id="315" r:id="rId19"/>
    <p:sldId id="314" r:id="rId20"/>
    <p:sldId id="343" r:id="rId21"/>
  </p:sldIdLst>
  <p:sldSz cx="9144000" cy="5143500" type="screen16x9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4" autoAdjust="0"/>
  </p:normalViewPr>
  <p:slideViewPr>
    <p:cSldViewPr snapToGrid="0" snapToObjects="1">
      <p:cViewPr varScale="1">
        <p:scale>
          <a:sx n="142" d="100"/>
          <a:sy n="142" d="100"/>
        </p:scale>
        <p:origin x="714" y="10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09AF6-697F-4AEC-9F79-4218EF04E7A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40E501-67AB-4C67-BF17-4CF78C6D5C0E}">
      <dgm:prSet phldrT="[Text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800" dirty="0">
              <a:solidFill>
                <a:srgbClr val="01000C"/>
              </a:solidFill>
              <a:latin typeface="Arial"/>
              <a:cs typeface="Arial"/>
            </a:rPr>
            <a:t>Mr Webb </a:t>
          </a:r>
        </a:p>
        <a:p>
          <a:r>
            <a:rPr lang="en-GB" sz="1800" dirty="0">
              <a:solidFill>
                <a:srgbClr val="01000C"/>
              </a:solidFill>
              <a:latin typeface="Arial"/>
              <a:cs typeface="Arial"/>
            </a:rPr>
            <a:t>RS</a:t>
          </a:r>
        </a:p>
      </dgm:t>
    </dgm:pt>
    <dgm:pt modelId="{822C4DEB-F70C-44FC-84CE-A410897B60BD}" type="parTrans" cxnId="{4B9C754D-F487-49F5-B0D4-E7A02EB2D4F8}">
      <dgm:prSet/>
      <dgm:spPr/>
      <dgm:t>
        <a:bodyPr/>
        <a:lstStyle/>
        <a:p>
          <a:endParaRPr lang="en-GB"/>
        </a:p>
      </dgm:t>
    </dgm:pt>
    <dgm:pt modelId="{6E4CBF33-9877-45C9-A994-3E39159C70BF}" type="sibTrans" cxnId="{4B9C754D-F487-49F5-B0D4-E7A02EB2D4F8}">
      <dgm:prSet/>
      <dgm:spPr/>
      <dgm:t>
        <a:bodyPr/>
        <a:lstStyle/>
        <a:p>
          <a:endParaRPr lang="en-GB"/>
        </a:p>
      </dgm:t>
    </dgm:pt>
    <dgm:pt modelId="{EC96CA28-5B94-4636-AC01-AD2194A01348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GB" sz="1800" dirty="0">
              <a:latin typeface="Arial"/>
              <a:cs typeface="Arial"/>
            </a:rPr>
            <a:t> </a:t>
          </a:r>
          <a:r>
            <a:rPr lang="en-GB" sz="1800" dirty="0">
              <a:solidFill>
                <a:srgbClr val="01000C"/>
              </a:solidFill>
              <a:latin typeface="Arial"/>
              <a:cs typeface="Arial"/>
            </a:rPr>
            <a:t>Miss Karim</a:t>
          </a:r>
        </a:p>
        <a:p>
          <a:pPr rtl="0"/>
          <a:r>
            <a:rPr lang="en-GB" sz="1800" dirty="0">
              <a:solidFill>
                <a:srgbClr val="01000C"/>
              </a:solidFill>
              <a:latin typeface="Arial"/>
              <a:cs typeface="Arial"/>
            </a:rPr>
            <a:t> RP</a:t>
          </a:r>
        </a:p>
      </dgm:t>
    </dgm:pt>
    <dgm:pt modelId="{AAF047D7-BF76-479B-A4DF-3DEB786CC114}" type="parTrans" cxnId="{6179B763-4FBB-4A3E-BA1A-72B7D4C86838}">
      <dgm:prSet/>
      <dgm:spPr/>
      <dgm:t>
        <a:bodyPr/>
        <a:lstStyle/>
        <a:p>
          <a:endParaRPr lang="en-GB"/>
        </a:p>
      </dgm:t>
    </dgm:pt>
    <dgm:pt modelId="{0F456265-EF3A-4862-A4AF-AAE79FAA5CDE}" type="sibTrans" cxnId="{6179B763-4FBB-4A3E-BA1A-72B7D4C86838}">
      <dgm:prSet/>
      <dgm:spPr/>
      <dgm:t>
        <a:bodyPr/>
        <a:lstStyle/>
        <a:p>
          <a:endParaRPr lang="en-GB"/>
        </a:p>
      </dgm:t>
    </dgm:pt>
    <dgm:pt modelId="{9D327A15-88BB-4F5E-B376-4DF0EBC17DA9}">
      <dgm:prSet phldrT="[Text]" custT="1"/>
      <dgm:spPr>
        <a:solidFill>
          <a:schemeClr val="accent3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600" dirty="0">
              <a:solidFill>
                <a:srgbClr val="01000C"/>
              </a:solidFill>
              <a:latin typeface="Arial"/>
              <a:cs typeface="Arial"/>
            </a:rPr>
            <a:t>Early Years specialists </a:t>
          </a:r>
        </a:p>
        <a:p>
          <a:r>
            <a:rPr lang="en-GB" sz="1600" dirty="0">
              <a:solidFill>
                <a:srgbClr val="01000C"/>
              </a:solidFill>
              <a:latin typeface="Arial"/>
              <a:cs typeface="Arial"/>
            </a:rPr>
            <a:t>Mrs </a:t>
          </a:r>
          <a:r>
            <a:rPr lang="en-GB" sz="1600" dirty="0" err="1">
              <a:solidFill>
                <a:srgbClr val="01000C"/>
              </a:solidFill>
              <a:latin typeface="Arial"/>
              <a:cs typeface="Arial"/>
            </a:rPr>
            <a:t>Mibraz</a:t>
          </a:r>
          <a:endParaRPr lang="en-GB" sz="1600" dirty="0">
            <a:solidFill>
              <a:srgbClr val="01000C"/>
            </a:solidFill>
            <a:latin typeface="Arial"/>
            <a:cs typeface="Arial"/>
          </a:endParaRPr>
        </a:p>
        <a:p>
          <a:r>
            <a:rPr lang="en-GB" sz="1600" dirty="0">
              <a:solidFill>
                <a:srgbClr val="01000C"/>
              </a:solidFill>
              <a:latin typeface="Arial"/>
              <a:cs typeface="Arial"/>
            </a:rPr>
            <a:t>Mrs Hiba</a:t>
          </a:r>
        </a:p>
      </dgm:t>
    </dgm:pt>
    <dgm:pt modelId="{3276ACF4-6479-43D7-A414-ED963F7031E0}" type="parTrans" cxnId="{6891202C-7C83-462D-AD15-8A11497EBACE}">
      <dgm:prSet/>
      <dgm:spPr/>
      <dgm:t>
        <a:bodyPr/>
        <a:lstStyle/>
        <a:p>
          <a:endParaRPr lang="en-GB"/>
        </a:p>
      </dgm:t>
    </dgm:pt>
    <dgm:pt modelId="{566C1998-AD89-472F-BEB3-F0D292531452}" type="sibTrans" cxnId="{6891202C-7C83-462D-AD15-8A11497EBACE}">
      <dgm:prSet/>
      <dgm:spPr/>
      <dgm:t>
        <a:bodyPr/>
        <a:lstStyle/>
        <a:p>
          <a:endParaRPr lang="en-GB"/>
        </a:p>
      </dgm:t>
    </dgm:pt>
    <dgm:pt modelId="{50305D5F-A43F-4CB8-B981-74FB95456452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GB" sz="1800" dirty="0">
              <a:solidFill>
                <a:srgbClr val="01000C"/>
              </a:solidFill>
              <a:latin typeface="Arial"/>
              <a:cs typeface="Arial"/>
            </a:rPr>
            <a:t>Mrs Watts </a:t>
          </a:r>
        </a:p>
        <a:p>
          <a:pPr rtl="0"/>
          <a:r>
            <a:rPr lang="en-GB" sz="1800" dirty="0">
              <a:solidFill>
                <a:srgbClr val="01000C"/>
              </a:solidFill>
              <a:latin typeface="Arial"/>
              <a:cs typeface="Arial"/>
            </a:rPr>
            <a:t>RF</a:t>
          </a:r>
        </a:p>
      </dgm:t>
    </dgm:pt>
    <dgm:pt modelId="{DC287352-FF70-4A13-991C-306D062BA71B}" type="parTrans" cxnId="{37A918FC-63A1-4252-A1B1-1F87755271C7}">
      <dgm:prSet/>
      <dgm:spPr/>
      <dgm:t>
        <a:bodyPr/>
        <a:lstStyle/>
        <a:p>
          <a:endParaRPr lang="en-GB"/>
        </a:p>
      </dgm:t>
    </dgm:pt>
    <dgm:pt modelId="{7138D5E0-157B-4F9C-996B-76BC55A26B95}" type="sibTrans" cxnId="{37A918FC-63A1-4252-A1B1-1F87755271C7}">
      <dgm:prSet/>
      <dgm:spPr/>
      <dgm:t>
        <a:bodyPr/>
        <a:lstStyle/>
        <a:p>
          <a:endParaRPr lang="en-GB"/>
        </a:p>
      </dgm:t>
    </dgm:pt>
    <dgm:pt modelId="{140E95BE-A2F4-4AE6-A282-3620068C2E5D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1600" dirty="0">
              <a:solidFill>
                <a:srgbClr val="01000C"/>
              </a:solidFill>
              <a:latin typeface="Arial"/>
              <a:cs typeface="Arial"/>
            </a:rPr>
            <a:t>Teaching assistant</a:t>
          </a:r>
        </a:p>
        <a:p>
          <a:r>
            <a:rPr lang="en-GB" sz="1600" dirty="0">
              <a:solidFill>
                <a:srgbClr val="01000C"/>
              </a:solidFill>
              <a:latin typeface="Arial"/>
              <a:cs typeface="Arial"/>
            </a:rPr>
            <a:t>Miss </a:t>
          </a:r>
          <a:r>
            <a:rPr lang="en-GB" sz="1600" dirty="0" err="1">
              <a:solidFill>
                <a:srgbClr val="01000C"/>
              </a:solidFill>
              <a:latin typeface="Arial"/>
              <a:cs typeface="Arial"/>
            </a:rPr>
            <a:t>Emilija</a:t>
          </a:r>
          <a:endParaRPr lang="en-GB" sz="1600" dirty="0">
            <a:solidFill>
              <a:srgbClr val="01000C"/>
            </a:solidFill>
            <a:latin typeface="Arial"/>
            <a:cs typeface="Arial"/>
          </a:endParaRPr>
        </a:p>
        <a:p>
          <a:r>
            <a:rPr lang="en-GB" sz="1600" dirty="0">
              <a:solidFill>
                <a:srgbClr val="01000C"/>
              </a:solidFill>
              <a:latin typeface="Arial"/>
              <a:cs typeface="Arial"/>
            </a:rPr>
            <a:t>Mrs Bonnet</a:t>
          </a:r>
        </a:p>
      </dgm:t>
    </dgm:pt>
    <dgm:pt modelId="{A7BEAA93-B43D-471E-B935-C3DFB4C601B3}" type="parTrans" cxnId="{855C9895-024B-4E19-9CE7-F6605151AE82}">
      <dgm:prSet/>
      <dgm:spPr/>
      <dgm:t>
        <a:bodyPr/>
        <a:lstStyle/>
        <a:p>
          <a:endParaRPr lang="en-GB"/>
        </a:p>
      </dgm:t>
    </dgm:pt>
    <dgm:pt modelId="{3023E0CD-73B6-4BC3-8559-EE83F5E5C551}" type="sibTrans" cxnId="{855C9895-024B-4E19-9CE7-F6605151AE82}">
      <dgm:prSet/>
      <dgm:spPr/>
      <dgm:t>
        <a:bodyPr/>
        <a:lstStyle/>
        <a:p>
          <a:endParaRPr lang="en-GB"/>
        </a:p>
      </dgm:t>
    </dgm:pt>
    <dgm:pt modelId="{DEABF890-4D89-4EBE-BF4D-F65D161F15AC}">
      <dgm:prSet phldrT="[Text]" custT="1"/>
      <dgm:spPr>
        <a:solidFill>
          <a:schemeClr val="accent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GB" sz="1800" dirty="0">
              <a:solidFill>
                <a:srgbClr val="01000C"/>
              </a:solidFill>
              <a:latin typeface="Arial"/>
              <a:cs typeface="Arial"/>
            </a:rPr>
            <a:t>Mrs Robinson RH</a:t>
          </a:r>
        </a:p>
      </dgm:t>
    </dgm:pt>
    <dgm:pt modelId="{1EB18BFB-8695-44F9-A715-1FF96E1AE915}" type="parTrans" cxnId="{94EA4788-7363-4DD5-A869-BD10E8B20850}">
      <dgm:prSet/>
      <dgm:spPr/>
      <dgm:t>
        <a:bodyPr/>
        <a:lstStyle/>
        <a:p>
          <a:endParaRPr lang="en-GB"/>
        </a:p>
      </dgm:t>
    </dgm:pt>
    <dgm:pt modelId="{E58745B5-3896-44D7-9FD5-DE242D3A9D98}" type="sibTrans" cxnId="{94EA4788-7363-4DD5-A869-BD10E8B20850}">
      <dgm:prSet/>
      <dgm:spPr/>
      <dgm:t>
        <a:bodyPr/>
        <a:lstStyle/>
        <a:p>
          <a:endParaRPr lang="en-GB"/>
        </a:p>
      </dgm:t>
    </dgm:pt>
    <dgm:pt modelId="{98CD4DE0-069F-4428-AAB2-55F0D9A324DC}" type="pres">
      <dgm:prSet presAssocID="{84A09AF6-697F-4AEC-9F79-4218EF04E7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732E70-363A-423D-9E09-B844DECDCA2F}" type="pres">
      <dgm:prSet presAssocID="{7240E501-67AB-4C67-BF17-4CF78C6D5C0E}" presName="vertOne" presStyleCnt="0"/>
      <dgm:spPr/>
    </dgm:pt>
    <dgm:pt modelId="{1AE6DF4A-817A-4D52-ABC4-A41AC49764EC}" type="pres">
      <dgm:prSet presAssocID="{7240E501-67AB-4C67-BF17-4CF78C6D5C0E}" presName="txOne" presStyleLbl="node0" presStyleIdx="0" presStyleCnt="4" custLinFactX="148372" custLinFactNeighborX="200000" custLinFactNeighborY="1627">
        <dgm:presLayoutVars>
          <dgm:chPref val="3"/>
        </dgm:presLayoutVars>
      </dgm:prSet>
      <dgm:spPr/>
    </dgm:pt>
    <dgm:pt modelId="{4F4FBA13-E72E-4498-B2CA-564A169E142D}" type="pres">
      <dgm:prSet presAssocID="{7240E501-67AB-4C67-BF17-4CF78C6D5C0E}" presName="horzOne" presStyleCnt="0"/>
      <dgm:spPr/>
    </dgm:pt>
    <dgm:pt modelId="{12972BD0-C471-487E-BD52-A7ED74B9D758}" type="pres">
      <dgm:prSet presAssocID="{6E4CBF33-9877-45C9-A994-3E39159C70BF}" presName="sibSpaceOne" presStyleCnt="0"/>
      <dgm:spPr/>
    </dgm:pt>
    <dgm:pt modelId="{16D70FAF-3816-4FEC-88C5-B8EB31D6695D}" type="pres">
      <dgm:prSet presAssocID="{EC96CA28-5B94-4636-AC01-AD2194A01348}" presName="vertOne" presStyleCnt="0"/>
      <dgm:spPr/>
    </dgm:pt>
    <dgm:pt modelId="{0D2B861F-192A-4267-80D7-F242679FA071}" type="pres">
      <dgm:prSet presAssocID="{EC96CA28-5B94-4636-AC01-AD2194A01348}" presName="txOne" presStyleLbl="node0" presStyleIdx="1" presStyleCnt="4" custLinFactX="16481" custLinFactNeighborX="100000" custLinFactNeighborY="-373">
        <dgm:presLayoutVars>
          <dgm:chPref val="3"/>
        </dgm:presLayoutVars>
      </dgm:prSet>
      <dgm:spPr/>
    </dgm:pt>
    <dgm:pt modelId="{C4C2FCE3-A322-4383-9583-936CAE36F829}" type="pres">
      <dgm:prSet presAssocID="{EC96CA28-5B94-4636-AC01-AD2194A01348}" presName="parTransOne" presStyleCnt="0"/>
      <dgm:spPr/>
    </dgm:pt>
    <dgm:pt modelId="{54ECE832-55C4-4933-B53A-31B2EBE01666}" type="pres">
      <dgm:prSet presAssocID="{EC96CA28-5B94-4636-AC01-AD2194A01348}" presName="horzOne" presStyleCnt="0"/>
      <dgm:spPr/>
    </dgm:pt>
    <dgm:pt modelId="{7DECD5AA-0440-4EA1-83EC-68062C6987FC}" type="pres">
      <dgm:prSet presAssocID="{9D327A15-88BB-4F5E-B376-4DF0EBC17DA9}" presName="vertTwo" presStyleCnt="0"/>
      <dgm:spPr/>
    </dgm:pt>
    <dgm:pt modelId="{45489960-E930-40C7-BBED-F2BECF583593}" type="pres">
      <dgm:prSet presAssocID="{9D327A15-88BB-4F5E-B376-4DF0EBC17DA9}" presName="txTwo" presStyleLbl="node2" presStyleIdx="0" presStyleCnt="2" custScaleY="119418" custLinFactNeighborX="9188" custLinFactNeighborY="79663">
        <dgm:presLayoutVars>
          <dgm:chPref val="3"/>
        </dgm:presLayoutVars>
      </dgm:prSet>
      <dgm:spPr/>
    </dgm:pt>
    <dgm:pt modelId="{8AB56640-9F9C-4D37-B8FE-628BFCAED96B}" type="pres">
      <dgm:prSet presAssocID="{9D327A15-88BB-4F5E-B376-4DF0EBC17DA9}" presName="horzTwo" presStyleCnt="0"/>
      <dgm:spPr/>
    </dgm:pt>
    <dgm:pt modelId="{D0B8513C-C499-4FBE-941E-8AEC49BEE8D7}" type="pres">
      <dgm:prSet presAssocID="{0F456265-EF3A-4862-A4AF-AAE79FAA5CDE}" presName="sibSpaceOne" presStyleCnt="0"/>
      <dgm:spPr/>
    </dgm:pt>
    <dgm:pt modelId="{DA3FBB4C-2022-4BEC-B935-1CBF38DB6061}" type="pres">
      <dgm:prSet presAssocID="{50305D5F-A43F-4CB8-B981-74FB95456452}" presName="vertOne" presStyleCnt="0"/>
      <dgm:spPr/>
    </dgm:pt>
    <dgm:pt modelId="{FD1EB7B4-225E-4D7D-9E81-738F0FDDEE06}" type="pres">
      <dgm:prSet presAssocID="{50305D5F-A43F-4CB8-B981-74FB95456452}" presName="txOne" presStyleLbl="node0" presStyleIdx="2" presStyleCnt="4" custLinFactX="-13591" custLinFactNeighborX="-100000" custLinFactNeighborY="-373">
        <dgm:presLayoutVars>
          <dgm:chPref val="3"/>
        </dgm:presLayoutVars>
      </dgm:prSet>
      <dgm:spPr/>
    </dgm:pt>
    <dgm:pt modelId="{E3342435-0A31-4C68-AFAA-DDC324D331C3}" type="pres">
      <dgm:prSet presAssocID="{50305D5F-A43F-4CB8-B981-74FB95456452}" presName="parTransOne" presStyleCnt="0"/>
      <dgm:spPr/>
    </dgm:pt>
    <dgm:pt modelId="{FBB9B450-A89D-4CAD-A512-3669F0247A88}" type="pres">
      <dgm:prSet presAssocID="{50305D5F-A43F-4CB8-B981-74FB95456452}" presName="horzOne" presStyleCnt="0"/>
      <dgm:spPr/>
    </dgm:pt>
    <dgm:pt modelId="{FC2A1AB9-9EDB-4411-BBF2-6C9B112EB80D}" type="pres">
      <dgm:prSet presAssocID="{140E95BE-A2F4-4AE6-A282-3620068C2E5D}" presName="vertTwo" presStyleCnt="0"/>
      <dgm:spPr/>
    </dgm:pt>
    <dgm:pt modelId="{7F6654DF-FAC2-4053-85D1-3518126477A9}" type="pres">
      <dgm:prSet presAssocID="{140E95BE-A2F4-4AE6-A282-3620068C2E5D}" presName="txTwo" presStyleLbl="node2" presStyleIdx="1" presStyleCnt="2" custScaleY="124695" custLinFactNeighborX="2278" custLinFactNeighborY="-3193">
        <dgm:presLayoutVars>
          <dgm:chPref val="3"/>
        </dgm:presLayoutVars>
      </dgm:prSet>
      <dgm:spPr/>
    </dgm:pt>
    <dgm:pt modelId="{2E0185E0-356E-4EB2-A399-A2AC2589D2E0}" type="pres">
      <dgm:prSet presAssocID="{140E95BE-A2F4-4AE6-A282-3620068C2E5D}" presName="horzTwo" presStyleCnt="0"/>
      <dgm:spPr/>
    </dgm:pt>
    <dgm:pt modelId="{5EECEDA8-A9D8-43BE-9601-4D8DF0ECC6A6}" type="pres">
      <dgm:prSet presAssocID="{7138D5E0-157B-4F9C-996B-76BC55A26B95}" presName="sibSpaceOne" presStyleCnt="0"/>
      <dgm:spPr/>
    </dgm:pt>
    <dgm:pt modelId="{E3F5BF5F-E4FD-41F1-97CF-A0CCD48DEF8F}" type="pres">
      <dgm:prSet presAssocID="{DEABF890-4D89-4EBE-BF4D-F65D161F15AC}" presName="vertOne" presStyleCnt="0"/>
      <dgm:spPr/>
    </dgm:pt>
    <dgm:pt modelId="{D0D457B9-107E-48E0-A7D4-89B38BE96C77}" type="pres">
      <dgm:prSet presAssocID="{DEABF890-4D89-4EBE-BF4D-F65D161F15AC}" presName="txOne" presStyleLbl="node0" presStyleIdx="3" presStyleCnt="4" custLinFactX="-143389" custLinFactNeighborX="-200000" custLinFactNeighborY="-80">
        <dgm:presLayoutVars>
          <dgm:chPref val="3"/>
        </dgm:presLayoutVars>
      </dgm:prSet>
      <dgm:spPr/>
    </dgm:pt>
    <dgm:pt modelId="{C934FA11-ACB7-46CB-91EC-BBAADDEF7143}" type="pres">
      <dgm:prSet presAssocID="{DEABF890-4D89-4EBE-BF4D-F65D161F15AC}" presName="horzOne" presStyleCnt="0"/>
      <dgm:spPr/>
    </dgm:pt>
  </dgm:ptLst>
  <dgm:cxnLst>
    <dgm:cxn modelId="{4485CB05-B248-471D-B285-7D932CC09C7A}" type="presOf" srcId="{7240E501-67AB-4C67-BF17-4CF78C6D5C0E}" destId="{1AE6DF4A-817A-4D52-ABC4-A41AC49764EC}" srcOrd="0" destOrd="0" presId="urn:microsoft.com/office/officeart/2005/8/layout/hierarchy4"/>
    <dgm:cxn modelId="{6891202C-7C83-462D-AD15-8A11497EBACE}" srcId="{EC96CA28-5B94-4636-AC01-AD2194A01348}" destId="{9D327A15-88BB-4F5E-B376-4DF0EBC17DA9}" srcOrd="0" destOrd="0" parTransId="{3276ACF4-6479-43D7-A414-ED963F7031E0}" sibTransId="{566C1998-AD89-472F-BEB3-F0D292531452}"/>
    <dgm:cxn modelId="{53EA5435-7112-42CD-B49F-AA50A80BC3DB}" type="presOf" srcId="{DEABF890-4D89-4EBE-BF4D-F65D161F15AC}" destId="{D0D457B9-107E-48E0-A7D4-89B38BE96C77}" srcOrd="0" destOrd="0" presId="urn:microsoft.com/office/officeart/2005/8/layout/hierarchy4"/>
    <dgm:cxn modelId="{2924995E-DC4B-4ED1-A863-084D8B185E3E}" type="presOf" srcId="{EC96CA28-5B94-4636-AC01-AD2194A01348}" destId="{0D2B861F-192A-4267-80D7-F242679FA071}" srcOrd="0" destOrd="0" presId="urn:microsoft.com/office/officeart/2005/8/layout/hierarchy4"/>
    <dgm:cxn modelId="{73F7E15E-BD09-4F21-8C85-BA2C185A314B}" type="presOf" srcId="{50305D5F-A43F-4CB8-B981-74FB95456452}" destId="{FD1EB7B4-225E-4D7D-9E81-738F0FDDEE06}" srcOrd="0" destOrd="0" presId="urn:microsoft.com/office/officeart/2005/8/layout/hierarchy4"/>
    <dgm:cxn modelId="{6179B763-4FBB-4A3E-BA1A-72B7D4C86838}" srcId="{84A09AF6-697F-4AEC-9F79-4218EF04E7A3}" destId="{EC96CA28-5B94-4636-AC01-AD2194A01348}" srcOrd="1" destOrd="0" parTransId="{AAF047D7-BF76-479B-A4DF-3DEB786CC114}" sibTransId="{0F456265-EF3A-4862-A4AF-AAE79FAA5CDE}"/>
    <dgm:cxn modelId="{4B9C754D-F487-49F5-B0D4-E7A02EB2D4F8}" srcId="{84A09AF6-697F-4AEC-9F79-4218EF04E7A3}" destId="{7240E501-67AB-4C67-BF17-4CF78C6D5C0E}" srcOrd="0" destOrd="0" parTransId="{822C4DEB-F70C-44FC-84CE-A410897B60BD}" sibTransId="{6E4CBF33-9877-45C9-A994-3E39159C70BF}"/>
    <dgm:cxn modelId="{7F271E81-9D18-4563-978D-3FA80697409B}" type="presOf" srcId="{140E95BE-A2F4-4AE6-A282-3620068C2E5D}" destId="{7F6654DF-FAC2-4053-85D1-3518126477A9}" srcOrd="0" destOrd="0" presId="urn:microsoft.com/office/officeart/2005/8/layout/hierarchy4"/>
    <dgm:cxn modelId="{94EA4788-7363-4DD5-A869-BD10E8B20850}" srcId="{84A09AF6-697F-4AEC-9F79-4218EF04E7A3}" destId="{DEABF890-4D89-4EBE-BF4D-F65D161F15AC}" srcOrd="3" destOrd="0" parTransId="{1EB18BFB-8695-44F9-A715-1FF96E1AE915}" sibTransId="{E58745B5-3896-44D7-9FD5-DE242D3A9D98}"/>
    <dgm:cxn modelId="{855C9895-024B-4E19-9CE7-F6605151AE82}" srcId="{50305D5F-A43F-4CB8-B981-74FB95456452}" destId="{140E95BE-A2F4-4AE6-A282-3620068C2E5D}" srcOrd="0" destOrd="0" parTransId="{A7BEAA93-B43D-471E-B935-C3DFB4C601B3}" sibTransId="{3023E0CD-73B6-4BC3-8559-EE83F5E5C551}"/>
    <dgm:cxn modelId="{97CAAEDB-A28F-4F88-8AC0-B317A57CE05E}" type="presOf" srcId="{9D327A15-88BB-4F5E-B376-4DF0EBC17DA9}" destId="{45489960-E930-40C7-BBED-F2BECF583593}" srcOrd="0" destOrd="0" presId="urn:microsoft.com/office/officeart/2005/8/layout/hierarchy4"/>
    <dgm:cxn modelId="{898007EB-082A-4CFF-8CC4-C2635F7B86EA}" type="presOf" srcId="{84A09AF6-697F-4AEC-9F79-4218EF04E7A3}" destId="{98CD4DE0-069F-4428-AAB2-55F0D9A324DC}" srcOrd="0" destOrd="0" presId="urn:microsoft.com/office/officeart/2005/8/layout/hierarchy4"/>
    <dgm:cxn modelId="{37A918FC-63A1-4252-A1B1-1F87755271C7}" srcId="{84A09AF6-697F-4AEC-9F79-4218EF04E7A3}" destId="{50305D5F-A43F-4CB8-B981-74FB95456452}" srcOrd="2" destOrd="0" parTransId="{DC287352-FF70-4A13-991C-306D062BA71B}" sibTransId="{7138D5E0-157B-4F9C-996B-76BC55A26B95}"/>
    <dgm:cxn modelId="{72A22D99-FC30-418A-A107-AD3A8E1D7307}" type="presParOf" srcId="{98CD4DE0-069F-4428-AAB2-55F0D9A324DC}" destId="{9D732E70-363A-423D-9E09-B844DECDCA2F}" srcOrd="0" destOrd="0" presId="urn:microsoft.com/office/officeart/2005/8/layout/hierarchy4"/>
    <dgm:cxn modelId="{BA96EC1D-C5F1-415F-86F1-B47F9F63325C}" type="presParOf" srcId="{9D732E70-363A-423D-9E09-B844DECDCA2F}" destId="{1AE6DF4A-817A-4D52-ABC4-A41AC49764EC}" srcOrd="0" destOrd="0" presId="urn:microsoft.com/office/officeart/2005/8/layout/hierarchy4"/>
    <dgm:cxn modelId="{40CD72B2-298A-403B-A6AE-27BE9F4B4C60}" type="presParOf" srcId="{9D732E70-363A-423D-9E09-B844DECDCA2F}" destId="{4F4FBA13-E72E-4498-B2CA-564A169E142D}" srcOrd="1" destOrd="0" presId="urn:microsoft.com/office/officeart/2005/8/layout/hierarchy4"/>
    <dgm:cxn modelId="{24C94276-7346-4DEF-9C80-542196D05FB3}" type="presParOf" srcId="{98CD4DE0-069F-4428-AAB2-55F0D9A324DC}" destId="{12972BD0-C471-487E-BD52-A7ED74B9D758}" srcOrd="1" destOrd="0" presId="urn:microsoft.com/office/officeart/2005/8/layout/hierarchy4"/>
    <dgm:cxn modelId="{E22D184E-4BE0-435F-9C63-91C1A103C6C5}" type="presParOf" srcId="{98CD4DE0-069F-4428-AAB2-55F0D9A324DC}" destId="{16D70FAF-3816-4FEC-88C5-B8EB31D6695D}" srcOrd="2" destOrd="0" presId="urn:microsoft.com/office/officeart/2005/8/layout/hierarchy4"/>
    <dgm:cxn modelId="{BB69AFB2-FEE9-43EA-9A5C-E430B383DC47}" type="presParOf" srcId="{16D70FAF-3816-4FEC-88C5-B8EB31D6695D}" destId="{0D2B861F-192A-4267-80D7-F242679FA071}" srcOrd="0" destOrd="0" presId="urn:microsoft.com/office/officeart/2005/8/layout/hierarchy4"/>
    <dgm:cxn modelId="{72F74F42-925D-4917-88C1-19AB990559A3}" type="presParOf" srcId="{16D70FAF-3816-4FEC-88C5-B8EB31D6695D}" destId="{C4C2FCE3-A322-4383-9583-936CAE36F829}" srcOrd="1" destOrd="0" presId="urn:microsoft.com/office/officeart/2005/8/layout/hierarchy4"/>
    <dgm:cxn modelId="{C609CAF8-39AC-49EF-B92B-10D965F5605B}" type="presParOf" srcId="{16D70FAF-3816-4FEC-88C5-B8EB31D6695D}" destId="{54ECE832-55C4-4933-B53A-31B2EBE01666}" srcOrd="2" destOrd="0" presId="urn:microsoft.com/office/officeart/2005/8/layout/hierarchy4"/>
    <dgm:cxn modelId="{94EE3107-B52C-4E74-9A36-12B9A3DB83B8}" type="presParOf" srcId="{54ECE832-55C4-4933-B53A-31B2EBE01666}" destId="{7DECD5AA-0440-4EA1-83EC-68062C6987FC}" srcOrd="0" destOrd="0" presId="urn:microsoft.com/office/officeart/2005/8/layout/hierarchy4"/>
    <dgm:cxn modelId="{3DECE6C1-4E54-41E7-A4F9-ABFD0A3F1D2F}" type="presParOf" srcId="{7DECD5AA-0440-4EA1-83EC-68062C6987FC}" destId="{45489960-E930-40C7-BBED-F2BECF583593}" srcOrd="0" destOrd="0" presId="urn:microsoft.com/office/officeart/2005/8/layout/hierarchy4"/>
    <dgm:cxn modelId="{188594E6-FA26-4956-9160-0FF060DCA843}" type="presParOf" srcId="{7DECD5AA-0440-4EA1-83EC-68062C6987FC}" destId="{8AB56640-9F9C-4D37-B8FE-628BFCAED96B}" srcOrd="1" destOrd="0" presId="urn:microsoft.com/office/officeart/2005/8/layout/hierarchy4"/>
    <dgm:cxn modelId="{74E628C9-1F65-4A81-BEC2-F63B2A830F7A}" type="presParOf" srcId="{98CD4DE0-069F-4428-AAB2-55F0D9A324DC}" destId="{D0B8513C-C499-4FBE-941E-8AEC49BEE8D7}" srcOrd="3" destOrd="0" presId="urn:microsoft.com/office/officeart/2005/8/layout/hierarchy4"/>
    <dgm:cxn modelId="{B7AC7FB0-174E-4549-9158-1B5F722E1274}" type="presParOf" srcId="{98CD4DE0-069F-4428-AAB2-55F0D9A324DC}" destId="{DA3FBB4C-2022-4BEC-B935-1CBF38DB6061}" srcOrd="4" destOrd="0" presId="urn:microsoft.com/office/officeart/2005/8/layout/hierarchy4"/>
    <dgm:cxn modelId="{BA9C59B0-991E-41E3-9646-EF6CD0E49377}" type="presParOf" srcId="{DA3FBB4C-2022-4BEC-B935-1CBF38DB6061}" destId="{FD1EB7B4-225E-4D7D-9E81-738F0FDDEE06}" srcOrd="0" destOrd="0" presId="urn:microsoft.com/office/officeart/2005/8/layout/hierarchy4"/>
    <dgm:cxn modelId="{97A3CF7E-1BCC-4C84-9C7A-66ECBC16B4ED}" type="presParOf" srcId="{DA3FBB4C-2022-4BEC-B935-1CBF38DB6061}" destId="{E3342435-0A31-4C68-AFAA-DDC324D331C3}" srcOrd="1" destOrd="0" presId="urn:microsoft.com/office/officeart/2005/8/layout/hierarchy4"/>
    <dgm:cxn modelId="{B0F0D328-F391-4E06-AC99-ABD297EEAB3D}" type="presParOf" srcId="{DA3FBB4C-2022-4BEC-B935-1CBF38DB6061}" destId="{FBB9B450-A89D-4CAD-A512-3669F0247A88}" srcOrd="2" destOrd="0" presId="urn:microsoft.com/office/officeart/2005/8/layout/hierarchy4"/>
    <dgm:cxn modelId="{008A3288-106E-48C7-9AB8-D003BB620271}" type="presParOf" srcId="{FBB9B450-A89D-4CAD-A512-3669F0247A88}" destId="{FC2A1AB9-9EDB-4411-BBF2-6C9B112EB80D}" srcOrd="0" destOrd="0" presId="urn:microsoft.com/office/officeart/2005/8/layout/hierarchy4"/>
    <dgm:cxn modelId="{C2242C56-5561-4D25-A1F0-0E3F7029481A}" type="presParOf" srcId="{FC2A1AB9-9EDB-4411-BBF2-6C9B112EB80D}" destId="{7F6654DF-FAC2-4053-85D1-3518126477A9}" srcOrd="0" destOrd="0" presId="urn:microsoft.com/office/officeart/2005/8/layout/hierarchy4"/>
    <dgm:cxn modelId="{89466A6B-80DD-446F-B00B-3781CB9F58C9}" type="presParOf" srcId="{FC2A1AB9-9EDB-4411-BBF2-6C9B112EB80D}" destId="{2E0185E0-356E-4EB2-A399-A2AC2589D2E0}" srcOrd="1" destOrd="0" presId="urn:microsoft.com/office/officeart/2005/8/layout/hierarchy4"/>
    <dgm:cxn modelId="{F58027DC-2BE6-4B57-99D4-8348EDE7CBD1}" type="presParOf" srcId="{98CD4DE0-069F-4428-AAB2-55F0D9A324DC}" destId="{5EECEDA8-A9D8-43BE-9601-4D8DF0ECC6A6}" srcOrd="5" destOrd="0" presId="urn:microsoft.com/office/officeart/2005/8/layout/hierarchy4"/>
    <dgm:cxn modelId="{547B52C6-261A-46D0-B22A-CB3ED23A708F}" type="presParOf" srcId="{98CD4DE0-069F-4428-AAB2-55F0D9A324DC}" destId="{E3F5BF5F-E4FD-41F1-97CF-A0CCD48DEF8F}" srcOrd="6" destOrd="0" presId="urn:microsoft.com/office/officeart/2005/8/layout/hierarchy4"/>
    <dgm:cxn modelId="{E2F1AB28-4A32-4D09-96FC-24CC84BC40B4}" type="presParOf" srcId="{E3F5BF5F-E4FD-41F1-97CF-A0CCD48DEF8F}" destId="{D0D457B9-107E-48E0-A7D4-89B38BE96C77}" srcOrd="0" destOrd="0" presId="urn:microsoft.com/office/officeart/2005/8/layout/hierarchy4"/>
    <dgm:cxn modelId="{75F6A8A6-D2F1-4A45-B313-8D466921D376}" type="presParOf" srcId="{E3F5BF5F-E4FD-41F1-97CF-A0CCD48DEF8F}" destId="{C934FA11-ACB7-46CB-91EC-BBAADDEF71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6DF4A-817A-4D52-ABC4-A41AC49764EC}">
      <dsp:nvSpPr>
        <dsp:cNvPr id="0" name=""/>
        <dsp:cNvSpPr/>
      </dsp:nvSpPr>
      <dsp:spPr>
        <a:xfrm>
          <a:off x="6456990" y="15162"/>
          <a:ext cx="1852930" cy="88830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1000C"/>
              </a:solidFill>
              <a:latin typeface="Arial"/>
              <a:cs typeface="Arial"/>
            </a:rPr>
            <a:t>Mr Webb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1000C"/>
              </a:solidFill>
              <a:latin typeface="Arial"/>
              <a:cs typeface="Arial"/>
            </a:rPr>
            <a:t>RS</a:t>
          </a:r>
        </a:p>
      </dsp:txBody>
      <dsp:txXfrm>
        <a:off x="6483008" y="41180"/>
        <a:ext cx="1800894" cy="836268"/>
      </dsp:txXfrm>
    </dsp:sp>
    <dsp:sp modelId="{0D2B861F-192A-4267-80D7-F242679FA071}">
      <dsp:nvSpPr>
        <dsp:cNvPr id="0" name=""/>
        <dsp:cNvSpPr/>
      </dsp:nvSpPr>
      <dsp:spPr>
        <a:xfrm>
          <a:off x="4324434" y="1"/>
          <a:ext cx="1852930" cy="88830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Arial"/>
              <a:cs typeface="Arial"/>
            </a:rPr>
            <a:t> </a:t>
          </a:r>
          <a:r>
            <a:rPr lang="en-GB" sz="1800" kern="1200" dirty="0">
              <a:solidFill>
                <a:srgbClr val="01000C"/>
              </a:solidFill>
              <a:latin typeface="Arial"/>
              <a:cs typeface="Arial"/>
            </a:rPr>
            <a:t>Miss Karim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1000C"/>
              </a:solidFill>
              <a:latin typeface="Arial"/>
              <a:cs typeface="Arial"/>
            </a:rPr>
            <a:t> RP</a:t>
          </a:r>
        </a:p>
      </dsp:txBody>
      <dsp:txXfrm>
        <a:off x="4350452" y="26019"/>
        <a:ext cx="1800894" cy="836268"/>
      </dsp:txXfrm>
    </dsp:sp>
    <dsp:sp modelId="{45489960-E930-40C7-BBED-F2BECF583593}">
      <dsp:nvSpPr>
        <dsp:cNvPr id="0" name=""/>
        <dsp:cNvSpPr/>
      </dsp:nvSpPr>
      <dsp:spPr>
        <a:xfrm>
          <a:off x="2337845" y="1126488"/>
          <a:ext cx="1849313" cy="106079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1000C"/>
              </a:solidFill>
              <a:latin typeface="Arial"/>
              <a:cs typeface="Arial"/>
            </a:rPr>
            <a:t>Early Years specialists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1000C"/>
              </a:solidFill>
              <a:latin typeface="Arial"/>
              <a:cs typeface="Arial"/>
            </a:rPr>
            <a:t>Mrs </a:t>
          </a:r>
          <a:r>
            <a:rPr lang="en-GB" sz="1600" kern="1200" dirty="0" err="1">
              <a:solidFill>
                <a:srgbClr val="01000C"/>
              </a:solidFill>
              <a:latin typeface="Arial"/>
              <a:cs typeface="Arial"/>
            </a:rPr>
            <a:t>Mibraz</a:t>
          </a:r>
          <a:endParaRPr lang="en-GB" sz="1600" kern="1200" dirty="0">
            <a:solidFill>
              <a:srgbClr val="01000C"/>
            </a:solidFill>
            <a:latin typeface="Arial"/>
            <a:cs typeface="Arial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1000C"/>
              </a:solidFill>
              <a:latin typeface="Arial"/>
              <a:cs typeface="Arial"/>
            </a:rPr>
            <a:t>Mrs Hiba</a:t>
          </a:r>
        </a:p>
      </dsp:txBody>
      <dsp:txXfrm>
        <a:off x="2368915" y="1157558"/>
        <a:ext cx="1787173" cy="998655"/>
      </dsp:txXfrm>
    </dsp:sp>
    <dsp:sp modelId="{FD1EB7B4-225E-4D7D-9E81-738F0FDDEE06}">
      <dsp:nvSpPr>
        <dsp:cNvPr id="0" name=""/>
        <dsp:cNvSpPr/>
      </dsp:nvSpPr>
      <dsp:spPr>
        <a:xfrm>
          <a:off x="2225583" y="1"/>
          <a:ext cx="1852930" cy="88830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1000C"/>
              </a:solidFill>
              <a:latin typeface="Arial"/>
              <a:cs typeface="Arial"/>
            </a:rPr>
            <a:t>Mrs Watts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1000C"/>
              </a:solidFill>
              <a:latin typeface="Arial"/>
              <a:cs typeface="Arial"/>
            </a:rPr>
            <a:t>RF</a:t>
          </a:r>
        </a:p>
      </dsp:txBody>
      <dsp:txXfrm>
        <a:off x="2251601" y="26019"/>
        <a:ext cx="1800894" cy="836268"/>
      </dsp:txXfrm>
    </dsp:sp>
    <dsp:sp modelId="{7F6654DF-FAC2-4053-85D1-3518126477A9}">
      <dsp:nvSpPr>
        <dsp:cNvPr id="0" name=""/>
        <dsp:cNvSpPr/>
      </dsp:nvSpPr>
      <dsp:spPr>
        <a:xfrm>
          <a:off x="4373418" y="1050539"/>
          <a:ext cx="1851120" cy="110767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1000C"/>
              </a:solidFill>
              <a:latin typeface="Arial"/>
              <a:cs typeface="Arial"/>
            </a:rPr>
            <a:t>Teaching assistant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1000C"/>
              </a:solidFill>
              <a:latin typeface="Arial"/>
              <a:cs typeface="Arial"/>
            </a:rPr>
            <a:t>Miss </a:t>
          </a:r>
          <a:r>
            <a:rPr lang="en-GB" sz="1600" kern="1200" dirty="0" err="1">
              <a:solidFill>
                <a:srgbClr val="01000C"/>
              </a:solidFill>
              <a:latin typeface="Arial"/>
              <a:cs typeface="Arial"/>
            </a:rPr>
            <a:t>Emilija</a:t>
          </a:r>
          <a:endParaRPr lang="en-GB" sz="1600" kern="1200" dirty="0">
            <a:solidFill>
              <a:srgbClr val="01000C"/>
            </a:solidFill>
            <a:latin typeface="Arial"/>
            <a:cs typeface="Arial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1000C"/>
              </a:solidFill>
              <a:latin typeface="Arial"/>
              <a:cs typeface="Arial"/>
            </a:rPr>
            <a:t>Mrs Bonnet</a:t>
          </a:r>
        </a:p>
      </dsp:txBody>
      <dsp:txXfrm>
        <a:off x="4405861" y="1082982"/>
        <a:ext cx="1786234" cy="1042785"/>
      </dsp:txXfrm>
    </dsp:sp>
    <dsp:sp modelId="{D0D457B9-107E-48E0-A7D4-89B38BE96C77}">
      <dsp:nvSpPr>
        <dsp:cNvPr id="0" name=""/>
        <dsp:cNvSpPr/>
      </dsp:nvSpPr>
      <dsp:spPr>
        <a:xfrm>
          <a:off x="131808" y="0"/>
          <a:ext cx="1852930" cy="88830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01000C"/>
              </a:solidFill>
              <a:latin typeface="Arial"/>
              <a:cs typeface="Arial"/>
            </a:rPr>
            <a:t>Mrs Robinson RH</a:t>
          </a:r>
        </a:p>
      </dsp:txBody>
      <dsp:txXfrm>
        <a:off x="157826" y="26018"/>
        <a:ext cx="1800894" cy="836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159" cy="508238"/>
          </a:xfrm>
          <a:prstGeom prst="rect">
            <a:avLst/>
          </a:prstGeom>
        </p:spPr>
        <p:txBody>
          <a:bodyPr vert="horz" lIns="94022" tIns="47011" rIns="94022" bIns="470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4426" y="0"/>
            <a:ext cx="3048159" cy="508238"/>
          </a:xfrm>
          <a:prstGeom prst="rect">
            <a:avLst/>
          </a:prstGeom>
        </p:spPr>
        <p:txBody>
          <a:bodyPr vert="horz" lIns="94022" tIns="47011" rIns="94022" bIns="47011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54761"/>
            <a:ext cx="3048159" cy="508238"/>
          </a:xfrm>
          <a:prstGeom prst="rect">
            <a:avLst/>
          </a:prstGeom>
        </p:spPr>
        <p:txBody>
          <a:bodyPr vert="horz" lIns="94022" tIns="47011" rIns="94022" bIns="470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4426" y="9654761"/>
            <a:ext cx="3048159" cy="508238"/>
          </a:xfrm>
          <a:prstGeom prst="rect">
            <a:avLst/>
          </a:prstGeom>
        </p:spPr>
        <p:txBody>
          <a:bodyPr vert="horz" lIns="94022" tIns="47011" rIns="94022" bIns="47011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159" cy="508238"/>
          </a:xfrm>
          <a:prstGeom prst="rect">
            <a:avLst/>
          </a:prstGeom>
        </p:spPr>
        <p:txBody>
          <a:bodyPr vert="horz" lIns="94022" tIns="47011" rIns="94022" bIns="470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426" y="0"/>
            <a:ext cx="3048159" cy="508238"/>
          </a:xfrm>
          <a:prstGeom prst="rect">
            <a:avLst/>
          </a:prstGeom>
        </p:spPr>
        <p:txBody>
          <a:bodyPr vert="horz" lIns="94022" tIns="47011" rIns="94022" bIns="47011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8" y="762000"/>
            <a:ext cx="6777037" cy="381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22" tIns="47011" rIns="94022" bIns="470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422" y="4828264"/>
            <a:ext cx="5627370" cy="4574143"/>
          </a:xfrm>
          <a:prstGeom prst="rect">
            <a:avLst/>
          </a:prstGeom>
        </p:spPr>
        <p:txBody>
          <a:bodyPr vert="horz" lIns="94022" tIns="47011" rIns="94022" bIns="470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54761"/>
            <a:ext cx="3048159" cy="508238"/>
          </a:xfrm>
          <a:prstGeom prst="rect">
            <a:avLst/>
          </a:prstGeom>
        </p:spPr>
        <p:txBody>
          <a:bodyPr vert="horz" lIns="94022" tIns="47011" rIns="94022" bIns="470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4426" y="9654761"/>
            <a:ext cx="3048159" cy="508238"/>
          </a:xfrm>
          <a:prstGeom prst="rect">
            <a:avLst/>
          </a:prstGeom>
        </p:spPr>
        <p:txBody>
          <a:bodyPr vert="horz" lIns="94022" tIns="47011" rIns="94022" bIns="47011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4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7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53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54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5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0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9D8E-2A04-7648-BB99-EC53D257100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4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5129">
            <a:off x="8110761" y="3731171"/>
            <a:ext cx="969243" cy="694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85307">
            <a:off x="7181993" y="3737925"/>
            <a:ext cx="950388" cy="6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9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5129">
            <a:off x="7293268" y="3098194"/>
            <a:ext cx="969243" cy="694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00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3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25141" y="1490663"/>
            <a:ext cx="7390209" cy="3259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67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4085">
            <a:off x="6110512" y="2694227"/>
            <a:ext cx="969243" cy="694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25141" y="1431131"/>
            <a:ext cx="7390209" cy="322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34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4085">
            <a:off x="6879080" y="3276010"/>
            <a:ext cx="969243" cy="694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25141" y="1431131"/>
            <a:ext cx="7390209" cy="322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16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5226">
            <a:off x="8118944" y="3548925"/>
            <a:ext cx="969243" cy="694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3045" y="1397175"/>
            <a:ext cx="960017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11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4085">
            <a:off x="8100907" y="3547963"/>
            <a:ext cx="969243" cy="694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25141" y="1431131"/>
            <a:ext cx="7390209" cy="322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83140" y="2969484"/>
            <a:ext cx="960017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3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07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15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2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02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10069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2729" y="2700205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10069F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332" y="163620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90692">
            <a:off x="8162489" y="3727735"/>
            <a:ext cx="884570" cy="6337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79730" y="3843198"/>
            <a:ext cx="960017" cy="6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4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69167" y="477503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5129">
            <a:off x="8110760" y="3723223"/>
            <a:ext cx="969243" cy="694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2368" y="3726529"/>
            <a:ext cx="960017" cy="68783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2513" y="1572816"/>
            <a:ext cx="7153275" cy="2755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91904" y="614362"/>
            <a:ext cx="6325790" cy="804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5129">
            <a:off x="1023641" y="1749346"/>
            <a:ext cx="969243" cy="694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48429EF-D16E-4F03-9D27-B95FD420053A}" type="datetimeFigureOut">
              <a:rPr lang="en-GB" smtClean="0"/>
              <a:t>01/07/2025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4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July 1, 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881" y="64347"/>
            <a:ext cx="1054940" cy="1184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92874" flipV="1">
            <a:off x="7754626" y="4450832"/>
            <a:ext cx="858839" cy="6153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7366" y="298936"/>
            <a:ext cx="6717984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996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846260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1080">
            <a:off x="979398" y="166422"/>
            <a:ext cx="803879" cy="575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938913">
            <a:off x="339161" y="137205"/>
            <a:ext cx="578976" cy="4148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" y="580180"/>
            <a:ext cx="960017" cy="687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9611">
            <a:off x="1072283" y="870568"/>
            <a:ext cx="618109" cy="4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10069F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10069F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10069F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0069F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0069F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0069F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eldingprimary.com/specialist-club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www.fieldingprimary.com/ptf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C9AAAC-23FE-4B04-9DF3-F86A0D552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52956"/>
            <a:ext cx="8991600" cy="50129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08699" y="1681312"/>
            <a:ext cx="6325790" cy="1071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>
                <a:latin typeface="Nunito" panose="02000503030000020003" pitchFamily="2" charset="0"/>
              </a:rPr>
              <a:t>Starting School</a:t>
            </a:r>
          </a:p>
          <a:p>
            <a:pPr marL="0" indent="0">
              <a:buNone/>
            </a:pPr>
            <a:r>
              <a:rPr lang="en-GB" sz="4000" dirty="0">
                <a:latin typeface="Nunito" panose="02000503030000020003" pitchFamily="2" charset="0"/>
              </a:rPr>
              <a:t>2025 - 2026 </a:t>
            </a:r>
          </a:p>
          <a:p>
            <a:pPr marL="0" indent="0" algn="ctr">
              <a:buNone/>
            </a:pPr>
            <a:endParaRPr lang="en-GB" sz="4800" dirty="0"/>
          </a:p>
        </p:txBody>
      </p:sp>
      <p:pic>
        <p:nvPicPr>
          <p:cNvPr id="10" name="Graphic 9" descr="Schoolhouse">
            <a:extLst>
              <a:ext uri="{FF2B5EF4-FFF2-40B4-BE49-F238E27FC236}">
                <a16:creationId xmlns:a16="http://schemas.microsoft.com/office/drawing/2014/main" id="{499A5D7C-E941-4B10-A59A-07F6E309A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3248" y="1272674"/>
            <a:ext cx="1802220" cy="180222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A527A4-0677-6489-55D1-DD015E3A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158165"/>
            <a:ext cx="1585913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8146E-651F-43DB-8FCA-46F1C9AF1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708"/>
            <a:ext cx="9236314" cy="504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3320" y="1339021"/>
            <a:ext cx="3510102" cy="169760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170815" indent="-170815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/>
            <a:endParaRPr lang="en-GB" dirty="0">
              <a:cs typeface="Calibri" panose="020F050202020403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409105" y="241020"/>
            <a:ext cx="6325790" cy="115924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ctr">
              <a:buNone/>
            </a:pPr>
            <a:r>
              <a:rPr lang="en-GB" altLang="en-US" sz="3200" dirty="0">
                <a:latin typeface="Nunito" panose="02000503030000020003" pitchFamily="2" charset="0"/>
                <a:cs typeface="Calibri" panose="020F0502020204030204" pitchFamily="34" charset="0"/>
              </a:rPr>
              <a:t>Our Routines</a:t>
            </a:r>
            <a:endParaRPr lang="en-GB" sz="3200" dirty="0">
              <a:latin typeface="Nunito" panose="02000503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2872" y="1419225"/>
            <a:ext cx="3898422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D1047CC-EA4C-6E29-BCB6-3A4DE9949FEC}"/>
              </a:ext>
            </a:extLst>
          </p:cNvPr>
          <p:cNvSpPr txBox="1">
            <a:spLocks/>
          </p:cNvSpPr>
          <p:nvPr/>
        </p:nvSpPr>
        <p:spPr>
          <a:xfrm>
            <a:off x="223286" y="1663551"/>
            <a:ext cx="8697428" cy="16976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53722-B8AE-6C1E-E4F4-8ED9371244A5}"/>
              </a:ext>
            </a:extLst>
          </p:cNvPr>
          <p:cNvSpPr txBox="1"/>
          <p:nvPr/>
        </p:nvSpPr>
        <p:spPr>
          <a:xfrm>
            <a:off x="448963" y="1293221"/>
            <a:ext cx="8163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Morning drop off – 8.45am to 9.00am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Afternoon pick up – 3.30pm (child go to ASC after 3.45pm)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Soft Start – 8.45am – 9.00am. Classroom doors close at 9am – if door is closed, please take child to the office.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Breakfast/After School and Specialist Clubs collect from classroom</a:t>
            </a:r>
          </a:p>
        </p:txBody>
      </p:sp>
    </p:spTree>
    <p:extLst>
      <p:ext uri="{BB962C8B-B14F-4D97-AF65-F5344CB8AC3E}">
        <p14:creationId xmlns:p14="http://schemas.microsoft.com/office/powerpoint/2010/main" val="1206907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8146E-651F-43DB-8FCA-46F1C9AF1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093"/>
            <a:ext cx="9236314" cy="504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3320" y="1339021"/>
            <a:ext cx="3510102" cy="169760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170815" indent="-170815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/>
            <a:endParaRPr lang="en-GB" dirty="0">
              <a:cs typeface="Calibri" panose="020F050202020403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409105" y="241020"/>
            <a:ext cx="6325790" cy="115924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ctr">
              <a:buNone/>
            </a:pPr>
            <a:r>
              <a:rPr lang="en-GB" altLang="en-US" sz="3200" dirty="0">
                <a:latin typeface="Nunito" panose="02000503030000020003" pitchFamily="2" charset="0"/>
                <a:cs typeface="Calibri" panose="020F0502020204030204" pitchFamily="34" charset="0"/>
              </a:rPr>
              <a:t>After school Clubs/Specialist Clubs</a:t>
            </a:r>
            <a:endParaRPr lang="en-GB" sz="3200" dirty="0">
              <a:latin typeface="Nunito" panose="02000503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2872" y="1419225"/>
            <a:ext cx="3898422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D1047CC-EA4C-6E29-BCB6-3A4DE9949FEC}"/>
              </a:ext>
            </a:extLst>
          </p:cNvPr>
          <p:cNvSpPr txBox="1">
            <a:spLocks/>
          </p:cNvSpPr>
          <p:nvPr/>
        </p:nvSpPr>
        <p:spPr>
          <a:xfrm>
            <a:off x="223286" y="1663551"/>
            <a:ext cx="8697428" cy="16976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53722-B8AE-6C1E-E4F4-8ED9371244A5}"/>
              </a:ext>
            </a:extLst>
          </p:cNvPr>
          <p:cNvSpPr txBox="1"/>
          <p:nvPr/>
        </p:nvSpPr>
        <p:spPr>
          <a:xfrm>
            <a:off x="448963" y="1293221"/>
            <a:ext cx="816369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Tuesday 1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July – programme of specialist clubs on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Specialist clubs go ‘live’ for Reception – Marsha will confirm this date via email.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Check your login details work so you are able to book</a:t>
            </a:r>
            <a:endParaRPr lang="en-GB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Small healthy snack needed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https://www.fieldingprimary.com/specialist-clubs/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15C99E-4C30-3ED1-0C62-7B4503AAEF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21" t="31391" r="13751" b="43544"/>
          <a:stretch/>
        </p:blipFill>
        <p:spPr>
          <a:xfrm>
            <a:off x="7150444" y="3543484"/>
            <a:ext cx="1544594" cy="15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7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at a table with a plate of food&#10;&#10;Description automatically generated">
            <a:extLst>
              <a:ext uri="{FF2B5EF4-FFF2-40B4-BE49-F238E27FC236}">
                <a16:creationId xmlns:a16="http://schemas.microsoft.com/office/drawing/2014/main" id="{D0C1D8C8-49C1-48DB-ACE1-E326DFE521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081246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31122" y="491874"/>
            <a:ext cx="7650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200" dirty="0">
                <a:solidFill>
                  <a:srgbClr val="10069F"/>
                </a:solidFill>
                <a:latin typeface="Nunito" panose="02000503030000020003" pitchFamily="2" charset="0"/>
                <a:ea typeface="+mj-ea"/>
                <a:cs typeface="Calibri" panose="020F0502020204030204" pitchFamily="34" charset="0"/>
              </a:rPr>
              <a:t>Eating together ‘Family style dining’ </a:t>
            </a:r>
            <a:endParaRPr lang="en-GB" sz="3200" dirty="0">
              <a:solidFill>
                <a:srgbClr val="10069F"/>
              </a:solidFill>
              <a:latin typeface="Nunito" panose="02000503030000020003" pitchFamily="2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045" y="1281065"/>
            <a:ext cx="8162895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Learning to use a knife and fork (fine motor)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Social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Hesitant eaters (sharing new tastes)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ISS Catering Company prepare freshly cooked food on the premises;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Can meet all dietary needs (inform class teacher)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Options each day, including vegetarian, Halal options;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Menu online to 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Speak to Marsha around any children who need special meal due to allergy.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Packed Lunch option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E5D8B-E8D8-0364-E6C9-B10732CF9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683" t="30496" r="14041" b="43131"/>
          <a:stretch/>
        </p:blipFill>
        <p:spPr>
          <a:xfrm>
            <a:off x="7388109" y="1449027"/>
            <a:ext cx="1569691" cy="19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96645" y="301600"/>
            <a:ext cx="7993063" cy="618323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10069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200" dirty="0">
                <a:latin typeface="Nunito" panose="02000503030000020003" pitchFamily="2" charset="0"/>
                <a:cs typeface="Calibri" panose="020F0502020204030204" pitchFamily="34" charset="0"/>
              </a:rPr>
              <a:t>Getting ready for the first day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66265"/>
            <a:ext cx="5775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Uniform – all items to be labelled and easy fastening (Velcro shoes)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wear PE kit to school on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Reading folder (gift in Autumn if new to Fielding)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labelled water bottle and fruit container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spare set of clothes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wellington boots for Fielding Forest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 bag on club days (example-ballet)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B0D5A-DA8E-470A-BB9B-9ACD54D0A7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209570" y="-28833"/>
            <a:ext cx="3835136" cy="51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 Things to Do with Kids This Summer on a Budget | MoneyNuggets">
            <a:extLst>
              <a:ext uri="{FF2B5EF4-FFF2-40B4-BE49-F238E27FC236}">
                <a16:creationId xmlns:a16="http://schemas.microsoft.com/office/drawing/2014/main" id="{A11DFB7B-9D0C-702F-1066-60FCC042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15" y="0"/>
            <a:ext cx="92071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83320" y="1339021"/>
            <a:ext cx="3510102" cy="169760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170815" indent="-170815"/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/>
            <a:endParaRPr lang="en-GB" dirty="0">
              <a:cs typeface="Calibri" panose="020F050202020403020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91904" y="259976"/>
            <a:ext cx="6325790" cy="115924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ctr">
              <a:buNone/>
            </a:pPr>
            <a:r>
              <a:rPr lang="en-GB" altLang="en-US" sz="3200" dirty="0">
                <a:latin typeface="Nunito" panose="02000503030000020003" pitchFamily="2" charset="0"/>
                <a:cs typeface="Calibri" panose="020F0502020204030204" pitchFamily="34" charset="0"/>
              </a:rPr>
              <a:t>Preparing your child over the summer</a:t>
            </a:r>
            <a:endParaRPr lang="en-GB" sz="3200" dirty="0">
              <a:latin typeface="Nunito" panose="02000503030000020003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2872" y="1419225"/>
            <a:ext cx="3898422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D1047CC-EA4C-6E29-BCB6-3A4DE9949FEC}"/>
              </a:ext>
            </a:extLst>
          </p:cNvPr>
          <p:cNvSpPr txBox="1">
            <a:spLocks/>
          </p:cNvSpPr>
          <p:nvPr/>
        </p:nvSpPr>
        <p:spPr>
          <a:xfrm>
            <a:off x="223286" y="1631092"/>
            <a:ext cx="6853017" cy="312862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Talk about routines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Toilet training if needed (essential)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your child is anxious (walk past school regularly, practise your walk to school) 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Talk with positivity about school</a:t>
            </a:r>
          </a:p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Read the Colour Monster – talk about feelings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38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871" y="400825"/>
            <a:ext cx="6717984" cy="994172"/>
          </a:xfrm>
        </p:spPr>
        <p:txBody>
          <a:bodyPr>
            <a:normAutofit/>
          </a:bodyPr>
          <a:lstStyle/>
          <a:p>
            <a:r>
              <a:rPr lang="en-GB" altLang="en-US" sz="3600" dirty="0">
                <a:latin typeface="Nunito"/>
              </a:rPr>
              <a:t>Meet the Reception Team</a:t>
            </a:r>
            <a:endParaRPr lang="en-GB" sz="3600" dirty="0">
              <a:latin typeface="Nunit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CEF1DD-BEA5-480C-9C06-8B448F683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470184"/>
              </p:ext>
            </p:extLst>
          </p:nvPr>
        </p:nvGraphicFramePr>
        <p:xfrm>
          <a:off x="521042" y="1449022"/>
          <a:ext cx="8349398" cy="218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015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056" y="297240"/>
            <a:ext cx="5556224" cy="994172"/>
          </a:xfrm>
        </p:spPr>
        <p:txBody>
          <a:bodyPr>
            <a:normAutofit/>
          </a:bodyPr>
          <a:lstStyle/>
          <a:p>
            <a:r>
              <a:rPr lang="en-GB" altLang="en-US" sz="3200" b="1" dirty="0">
                <a:latin typeface="Nunito" panose="02000503030000020003" pitchFamily="2" charset="0"/>
              </a:rPr>
              <a:t>Our aims for your child</a:t>
            </a:r>
            <a:endParaRPr lang="en-GB" sz="3200" b="1" dirty="0">
              <a:latin typeface="Nunito" panose="02000503030000020003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1988" y="1335741"/>
            <a:ext cx="8242741" cy="3510519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/>
                <a:cs typeface="Arial"/>
              </a:rPr>
              <a:t>By the end of the Reception year, we want your child to be happy, confident and resilient. We want them to be inquisitive, take risks, run, jump and explore their surroundings; to be able to read, write, count and to be ready to continue their learning in Year 1.</a:t>
            </a:r>
          </a:p>
          <a:p>
            <a:pPr marL="0" indent="0">
              <a:buNone/>
            </a:pPr>
            <a:endParaRPr lang="en-GB" alt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Your EYFS Framework 2022 Hub – Kinderly">
            <a:extLst>
              <a:ext uri="{FF2B5EF4-FFF2-40B4-BE49-F238E27FC236}">
                <a16:creationId xmlns:a16="http://schemas.microsoft.com/office/drawing/2014/main" id="{E49EFF1F-F578-333A-DE3D-B40E9C6A4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 t="5779" r="20323" b="24965"/>
          <a:stretch/>
        </p:blipFill>
        <p:spPr bwMode="auto">
          <a:xfrm>
            <a:off x="132836" y="3091000"/>
            <a:ext cx="3410464" cy="19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3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80159"/>
            <a:ext cx="4481452" cy="498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557" y="319335"/>
            <a:ext cx="5484704" cy="994172"/>
          </a:xfrm>
        </p:spPr>
        <p:txBody>
          <a:bodyPr>
            <a:noAutofit/>
          </a:bodyPr>
          <a:lstStyle/>
          <a:p>
            <a:r>
              <a:rPr lang="en-GB" altLang="en-US" sz="3200" dirty="0">
                <a:latin typeface="Nunito" panose="02000503030000020003" pitchFamily="2" charset="0"/>
                <a:cs typeface="Calibri" panose="020F0502020204030204" pitchFamily="34" charset="0"/>
              </a:rPr>
              <a:t>Our First Half Term in School</a:t>
            </a:r>
            <a:endParaRPr lang="en-GB" sz="3200" dirty="0">
              <a:latin typeface="Nunito" panose="02000503030000020003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3630" y="1452283"/>
            <a:ext cx="7889494" cy="353090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170815" indent="-170815"/>
            <a:r>
              <a:rPr lang="en-GB" sz="2400" dirty="0">
                <a:latin typeface="Arial"/>
                <a:cs typeface="Arial"/>
              </a:rPr>
              <a:t>Settling in, focus on developing relationships, children being happy</a:t>
            </a:r>
          </a:p>
          <a:p>
            <a:pPr marL="170815" indent="-170815"/>
            <a:r>
              <a:rPr lang="en-GB" sz="2400" dirty="0">
                <a:latin typeface="Arial"/>
                <a:cs typeface="Arial"/>
              </a:rPr>
              <a:t>No staggered start to support transition </a:t>
            </a:r>
          </a:p>
          <a:p>
            <a:pPr marL="170815" indent="-170815"/>
            <a:r>
              <a:rPr lang="en-GB" sz="2400" dirty="0">
                <a:latin typeface="Arial"/>
                <a:cs typeface="Arial"/>
              </a:rPr>
              <a:t>Parent Consultation Meetings – 22nd &amp; 29th September </a:t>
            </a:r>
          </a:p>
          <a:p>
            <a:pPr marL="170815" indent="-170815"/>
            <a:r>
              <a:rPr lang="en-GB" sz="2400" dirty="0">
                <a:latin typeface="Arial"/>
                <a:cs typeface="Arial"/>
              </a:rPr>
              <a:t>Outside sessions – children feel safe, own play area</a:t>
            </a:r>
          </a:p>
          <a:p>
            <a:pPr marL="170815" indent="-170815"/>
            <a:r>
              <a:rPr lang="en-GB" sz="2400" dirty="0">
                <a:latin typeface="Arial"/>
                <a:cs typeface="Arial"/>
              </a:rPr>
              <a:t>Mealtimes – class adults stay with children to support</a:t>
            </a:r>
          </a:p>
          <a:p>
            <a:pPr marL="170815" indent="-170815"/>
            <a:r>
              <a:rPr lang="en-GB" sz="2400" dirty="0">
                <a:latin typeface="Arial"/>
                <a:cs typeface="Arial"/>
              </a:rPr>
              <a:t>Values-based ethos, Focus on Self-Regulation;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/>
            <a:r>
              <a:rPr lang="en-GB" sz="2400" dirty="0">
                <a:latin typeface="Arial"/>
                <a:cs typeface="Arial"/>
              </a:rPr>
              <a:t>‘Stay and Play’ sessions for parents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02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1EB45A-88CD-49EF-A427-B1FD7BC87E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9328" y="0"/>
            <a:ext cx="4492671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312" y="1183424"/>
            <a:ext cx="7966865" cy="40539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Daily carpet sessions in mathematics and literacy, wider curriculum subjects – Fielding Challenge Curriculum, RHSE, RE, No Outsiders, Values and Mind Up 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‘Play’ – learning through play in our inside and outside learning spaces. More formal learning in Year 1+</a:t>
            </a:r>
          </a:p>
          <a:p>
            <a:pPr marL="342900" indent="-342900">
              <a:lnSpc>
                <a:spcPct val="120000"/>
              </a:lnSpc>
              <a:buFont typeface="Arial,Sans-Serif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Small group learning sessions (move children on from starting points)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,Sans-Serif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Daily phonics, story time, singing and poetry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Additional support and interventions for children with additional needs or learning English for the first time.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n-GB" sz="1600" dirty="0">
              <a:solidFill>
                <a:srgbClr val="010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778" y="155084"/>
            <a:ext cx="647982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3200" dirty="0">
                <a:latin typeface="Nunito" panose="02000503030000020003" pitchFamily="2" charset="0"/>
                <a:cs typeface="Arial" panose="020B0604020202020204" pitchFamily="34" charset="0"/>
              </a:rPr>
              <a:t>A typical week for your child</a:t>
            </a:r>
          </a:p>
        </p:txBody>
      </p:sp>
    </p:spTree>
    <p:extLst>
      <p:ext uri="{BB962C8B-B14F-4D97-AF65-F5344CB8AC3E}">
        <p14:creationId xmlns:p14="http://schemas.microsoft.com/office/powerpoint/2010/main" val="302236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204746" y="149164"/>
            <a:ext cx="3610128" cy="484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69468" y="246700"/>
            <a:ext cx="7409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dirty="0">
                <a:latin typeface="Nunito" panose="02000503030000020003" pitchFamily="2" charset="0"/>
                <a:cs typeface="Calibri" panose="020F0502020204030204" pitchFamily="34" charset="0"/>
              </a:rPr>
              <a:t>Our Curriculum </a:t>
            </a:r>
            <a:endParaRPr lang="en-GB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2" descr="http://img.cdn.schooljotter2.com/sampled/532177/930">
            <a:extLst>
              <a:ext uri="{FF2B5EF4-FFF2-40B4-BE49-F238E27FC236}">
                <a16:creationId xmlns:a16="http://schemas.microsoft.com/office/drawing/2014/main" id="{CF16BFCC-8BC4-C308-D435-AEBD77F1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066" y="3078661"/>
            <a:ext cx="4546023" cy="2041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2D017-9F26-2675-22FA-4AA00A210F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73" t="19940" r="31422" b="11672"/>
          <a:stretch/>
        </p:blipFill>
        <p:spPr>
          <a:xfrm rot="19959489">
            <a:off x="398605" y="1740982"/>
            <a:ext cx="2106210" cy="309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9464C9-DD89-2795-25EE-70FCD3BB45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728" t="13694" r="30994" b="8948"/>
          <a:stretch/>
        </p:blipFill>
        <p:spPr>
          <a:xfrm>
            <a:off x="2198414" y="1030787"/>
            <a:ext cx="2361699" cy="3068595"/>
          </a:xfrm>
          <a:prstGeom prst="rect">
            <a:avLst/>
          </a:prstGeom>
        </p:spPr>
      </p:pic>
      <p:pic>
        <p:nvPicPr>
          <p:cNvPr id="4098" name="Picture 2" descr="Read, Write Inc | Shiney Row Primary School">
            <a:extLst>
              <a:ext uri="{FF2B5EF4-FFF2-40B4-BE49-F238E27FC236}">
                <a16:creationId xmlns:a16="http://schemas.microsoft.com/office/drawing/2014/main" id="{B6A596AD-9A9A-C695-BFDC-901872346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4796" r="7636" b="38419"/>
          <a:stretch/>
        </p:blipFill>
        <p:spPr bwMode="auto">
          <a:xfrm rot="1326337">
            <a:off x="6958273" y="1726532"/>
            <a:ext cx="2093976" cy="99469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1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lant growing in a tree&#10;&#10;Description automatically generated">
            <a:extLst>
              <a:ext uri="{FF2B5EF4-FFF2-40B4-BE49-F238E27FC236}">
                <a16:creationId xmlns:a16="http://schemas.microsoft.com/office/drawing/2014/main" id="{EDD2525A-7A26-4D7B-92AD-71DE3042F0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17626" y="293730"/>
            <a:ext cx="5143500" cy="450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AF71B-96CE-4B6C-BB5F-232D8196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AAB24-1CEB-4F08-A1F5-D977B6BE5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915" y="1284649"/>
            <a:ext cx="8691474" cy="3402141"/>
          </a:xfrm>
        </p:spPr>
        <p:txBody>
          <a:bodyPr vert="horz" lIns="68580" tIns="34290" rIns="68580" bIns="34290" rtlCol="0" anchor="t">
            <a:normAutofit fontScale="25000" lnSpcReduction="20000"/>
          </a:bodyPr>
          <a:lstStyle/>
          <a:p>
            <a:pPr marL="342900" indent="-342900">
              <a:lnSpc>
                <a:spcPct val="120000"/>
              </a:lnSpc>
              <a:defRPr/>
            </a:pP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Fielding Forest school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Specialist Music, French and PE lessons</a:t>
            </a:r>
          </a:p>
          <a:p>
            <a:pPr marL="342900" indent="-342900">
              <a:lnSpc>
                <a:spcPct val="120000"/>
              </a:lnSpc>
              <a:defRPr/>
            </a:pPr>
            <a:r>
              <a:rPr lang="en-GB" sz="9600" dirty="0">
                <a:latin typeface="Arial"/>
                <a:cs typeface="Arial"/>
              </a:rPr>
              <a:t>Specialist Clubs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GB" sz="96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sz="9600" dirty="0">
                <a:latin typeface="Arial"/>
                <a:cs typeface="Arial"/>
              </a:rPr>
              <a:t>Golden moments:</a:t>
            </a:r>
            <a:endParaRPr lang="en-GB" dirty="0">
              <a:latin typeface="Calibri" panose="020F0502020204030204"/>
              <a:ea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sz="9600" dirty="0">
                <a:latin typeface="Arial"/>
                <a:cs typeface="Arial"/>
              </a:rPr>
              <a:t>Zoo Visit, Chicks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sz="9600" dirty="0">
                <a:latin typeface="Arial"/>
                <a:cs typeface="Arial"/>
              </a:rPr>
              <a:t>Trips linked to our learning challenges</a:t>
            </a:r>
          </a:p>
          <a:p>
            <a:pPr marL="342900" indent="-342900">
              <a:lnSpc>
                <a:spcPct val="120000"/>
              </a:lnSpc>
              <a:defRPr/>
            </a:pPr>
            <a:endParaRPr lang="en-GB" sz="1200" dirty="0">
              <a:solidFill>
                <a:srgbClr val="010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defRPr/>
            </a:pPr>
            <a:endParaRPr lang="en-GB" sz="1400" dirty="0">
              <a:solidFill>
                <a:srgbClr val="010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15" indent="-170815"/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69DF18-A075-422A-BDE6-B3F2E49ACB1E}"/>
              </a:ext>
            </a:extLst>
          </p:cNvPr>
          <p:cNvSpPr/>
          <p:nvPr/>
        </p:nvSpPr>
        <p:spPr>
          <a:xfrm>
            <a:off x="2476054" y="258474"/>
            <a:ext cx="575354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3200" dirty="0">
                <a:latin typeface="Nunito" panose="02000503030000020003" pitchFamily="2" charset="0"/>
                <a:cs typeface="Arial" panose="020B0604020202020204" pitchFamily="34" charset="0"/>
              </a:rPr>
              <a:t>Unique to Fielding</a:t>
            </a:r>
          </a:p>
        </p:txBody>
      </p:sp>
      <p:pic>
        <p:nvPicPr>
          <p:cNvPr id="2050" name="Picture 2" descr="1,200+ Little Chick In Child Hands Stock Photos, Pictures &amp; Royalty-Free  Images - iStock">
            <a:extLst>
              <a:ext uri="{FF2B5EF4-FFF2-40B4-BE49-F238E27FC236}">
                <a16:creationId xmlns:a16="http://schemas.microsoft.com/office/drawing/2014/main" id="{1D369C8F-95F2-CA34-EE9E-61484051F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6"/>
          <a:stretch/>
        </p:blipFill>
        <p:spPr bwMode="auto">
          <a:xfrm>
            <a:off x="7014520" y="3170373"/>
            <a:ext cx="1865870" cy="181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Photo | Women rubber boots trek through muddy autumn forest  generated by AI">
            <a:extLst>
              <a:ext uri="{FF2B5EF4-FFF2-40B4-BE49-F238E27FC236}">
                <a16:creationId xmlns:a16="http://schemas.microsoft.com/office/drawing/2014/main" id="{9FB94A4E-3DE1-A9B8-F436-EA0C944C2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6" t="4175" r="17533" b="7044"/>
          <a:stretch/>
        </p:blipFill>
        <p:spPr bwMode="auto">
          <a:xfrm>
            <a:off x="6938042" y="59093"/>
            <a:ext cx="2036932" cy="19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2538" y="247047"/>
            <a:ext cx="6325790" cy="804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Nunito" panose="02000503030000020003" pitchFamily="2" charset="0"/>
              </a:rPr>
              <a:t>Find out more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DF163EC-EE4E-9C84-F23D-6F8FFA435AC9}"/>
              </a:ext>
            </a:extLst>
          </p:cNvPr>
          <p:cNvSpPr txBox="1">
            <a:spLocks/>
          </p:cNvSpPr>
          <p:nvPr/>
        </p:nvSpPr>
        <p:spPr>
          <a:xfrm>
            <a:off x="3537933" y="143760"/>
            <a:ext cx="6325790" cy="80486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0069F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200" dirty="0">
              <a:latin typeface="Nunito" panose="0200050303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D183CA-2866-09EC-A06A-C327FA71F341}"/>
              </a:ext>
            </a:extLst>
          </p:cNvPr>
          <p:cNvSpPr/>
          <p:nvPr/>
        </p:nvSpPr>
        <p:spPr>
          <a:xfrm>
            <a:off x="557048" y="681799"/>
            <a:ext cx="8142238" cy="8125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9850"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endParaRPr lang="en-GB" dirty="0">
              <a:ea typeface="Calibri"/>
              <a:cs typeface="Calibri"/>
            </a:endParaRPr>
          </a:p>
          <a:p>
            <a:pPr marL="342900" indent="-273050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6000"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6AC9872-0D69-BCBD-58B8-9BF5E33B6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79" t="20046" r="22576" b="52260"/>
          <a:stretch/>
        </p:blipFill>
        <p:spPr>
          <a:xfrm>
            <a:off x="3232538" y="1778728"/>
            <a:ext cx="2279637" cy="2278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7CC558-05FE-0F79-84E4-A3280EF0A3DC}"/>
              </a:ext>
            </a:extLst>
          </p:cNvPr>
          <p:cNvSpPr txBox="1"/>
          <p:nvPr/>
        </p:nvSpPr>
        <p:spPr>
          <a:xfrm>
            <a:off x="3127398" y="1336309"/>
            <a:ext cx="23847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Reception Noticeboard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57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1EB45A-88CD-49EF-A427-B1FD7BC87E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9328" y="0"/>
            <a:ext cx="4492671" cy="5143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312" y="1183424"/>
            <a:ext cx="7966865" cy="40539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/>
                <a:cs typeface="Arial"/>
              </a:rPr>
              <a:t>Stay and Play sessions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/>
                <a:cs typeface="Arial"/>
              </a:rPr>
              <a:t>Trips – Parent Volunteers Needed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/>
                <a:cs typeface="Arial"/>
              </a:rPr>
              <a:t>Parent Readers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/>
                <a:cs typeface="Arial"/>
              </a:rPr>
              <a:t>PTFA - </a:t>
            </a:r>
            <a:r>
              <a:rPr lang="en-GB" sz="2000" dirty="0">
                <a:latin typeface="Arial"/>
                <a:cs typeface="Arial"/>
                <a:hlinkClick r:id="rId4"/>
              </a:rPr>
              <a:t>https://www.fieldingprimary.com/ptfa/</a:t>
            </a:r>
            <a:endParaRPr lang="en-GB" sz="2000" dirty="0"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/>
                <a:cs typeface="Arial"/>
              </a:rPr>
              <a:t>Reading with your child – recording in reading record daily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/>
                <a:cs typeface="Arial"/>
              </a:rPr>
              <a:t>Home Learning – Phonics and key words (individual activities if needed)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/>
                <a:cs typeface="Arial"/>
              </a:rPr>
              <a:t>Reception Notice board (updated every Thursday) 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/>
                <a:cs typeface="Arial"/>
              </a:rPr>
              <a:t>Termly Parent Consultation Meetings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GB" sz="2000" dirty="0">
                <a:latin typeface="Arial"/>
                <a:cs typeface="Arial"/>
              </a:rPr>
              <a:t>Wow Moments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en-GB" sz="1600" dirty="0">
              <a:solidFill>
                <a:srgbClr val="0100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1406" y="326376"/>
            <a:ext cx="647982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3200" dirty="0">
                <a:latin typeface="Nunito" panose="02000503030000020003" pitchFamily="2" charset="0"/>
                <a:cs typeface="Arial" panose="020B0604020202020204" pitchFamily="34" charset="0"/>
              </a:rPr>
              <a:t>Parent Involvement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D600A-40A3-73D0-C449-23857A5745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818" t="31111" r="14377" b="43333"/>
          <a:stretch/>
        </p:blipFill>
        <p:spPr>
          <a:xfrm>
            <a:off x="7630726" y="0"/>
            <a:ext cx="1433946" cy="1769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EBCBA6-C3B3-AD88-F1A6-BC4EFFD0CE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362" t="42638" r="23093" b="35615"/>
          <a:stretch/>
        </p:blipFill>
        <p:spPr>
          <a:xfrm rot="792284">
            <a:off x="5835625" y="1243261"/>
            <a:ext cx="1658406" cy="12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1373"/>
      </p:ext>
    </p:extLst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10069F"/>
      </a:dk1>
      <a:lt1>
        <a:srgbClr val="FFFFFF"/>
      </a:lt1>
      <a:dk2>
        <a:srgbClr val="00B140"/>
      </a:dk2>
      <a:lt2>
        <a:srgbClr val="A2AAAD"/>
      </a:lt2>
      <a:accent1>
        <a:srgbClr val="8FD6BD"/>
      </a:accent1>
      <a:accent2>
        <a:srgbClr val="F9423A"/>
      </a:accent2>
      <a:accent3>
        <a:srgbClr val="C724B1"/>
      </a:accent3>
      <a:accent4>
        <a:srgbClr val="FFB81C"/>
      </a:accent4>
      <a:accent5>
        <a:srgbClr val="F1B2DC"/>
      </a:accent5>
      <a:accent6>
        <a:srgbClr val="DCBFA6"/>
      </a:accent6>
      <a:hlink>
        <a:srgbClr val="10069F"/>
      </a:hlink>
      <a:folHlink>
        <a:srgbClr val="A7C6E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ielding Primary Theme">
  <a:themeElements>
    <a:clrScheme name="Fielding Colours">
      <a:dk1>
        <a:srgbClr val="10069F"/>
      </a:dk1>
      <a:lt1>
        <a:srgbClr val="FFFFFF"/>
      </a:lt1>
      <a:dk2>
        <a:srgbClr val="00B140"/>
      </a:dk2>
      <a:lt2>
        <a:srgbClr val="A2AAAD"/>
      </a:lt2>
      <a:accent1>
        <a:srgbClr val="8FD6BD"/>
      </a:accent1>
      <a:accent2>
        <a:srgbClr val="F9423A"/>
      </a:accent2>
      <a:accent3>
        <a:srgbClr val="C724B1"/>
      </a:accent3>
      <a:accent4>
        <a:srgbClr val="FFB81C"/>
      </a:accent4>
      <a:accent5>
        <a:srgbClr val="F1B2DC"/>
      </a:accent5>
      <a:accent6>
        <a:srgbClr val="DCBFA6"/>
      </a:accent6>
      <a:hlink>
        <a:srgbClr val="10069F"/>
      </a:hlink>
      <a:folHlink>
        <a:srgbClr val="A7C6E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5C7A3D87F7D409EB948056E99B301" ma:contentTypeVersion="12" ma:contentTypeDescription="Create a new document." ma:contentTypeScope="" ma:versionID="b0ab28785330c57014a9c6f0f0ab4f37">
  <xsd:schema xmlns:xsd="http://www.w3.org/2001/XMLSchema" xmlns:xs="http://www.w3.org/2001/XMLSchema" xmlns:p="http://schemas.microsoft.com/office/2006/metadata/properties" xmlns:ns2="589dab8c-d32f-43a0-ac3d-f9d059e15c17" xmlns:ns3="3d66dcd8-5abf-4e70-a226-80ba4e14407f" targetNamespace="http://schemas.microsoft.com/office/2006/metadata/properties" ma:root="true" ma:fieldsID="a393e4b23839cd635d72dc3d6bd3d79b" ns2:_="" ns3:_="">
    <xsd:import namespace="589dab8c-d32f-43a0-ac3d-f9d059e15c17"/>
    <xsd:import namespace="3d66dcd8-5abf-4e70-a226-80ba4e1440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dab8c-d32f-43a0-ac3d-f9d059e15c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6dcd8-5abf-4e70-a226-80ba4e1440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A7C22D-18AE-40BC-859C-2B8050A80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7FB316-50B3-4A0C-88E2-61E594DD424D}">
  <ds:schemaRefs>
    <ds:schemaRef ds:uri="http://www.w3.org/XML/1998/namespace"/>
    <ds:schemaRef ds:uri="3d66dcd8-5abf-4e70-a226-80ba4e14407f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89dab8c-d32f-43a0-ac3d-f9d059e15c1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4E287F-1234-44C7-9176-5F123EF68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9dab8c-d32f-43a0-ac3d-f9d059e15c17"/>
    <ds:schemaRef ds:uri="3d66dcd8-5abf-4e70-a226-80ba4e1440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335</TotalTime>
  <Words>681</Words>
  <Application>Microsoft Office PowerPoint</Application>
  <PresentationFormat>On-screen Show (16:9)</PresentationFormat>
  <Paragraphs>123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Arial,Sans-Serif</vt:lpstr>
      <vt:lpstr>Calibri</vt:lpstr>
      <vt:lpstr>Calibri Light</vt:lpstr>
      <vt:lpstr>Helvetica Neue</vt:lpstr>
      <vt:lpstr>Nunito</vt:lpstr>
      <vt:lpstr>SM-template-20140529</vt:lpstr>
      <vt:lpstr>Data slides</vt:lpstr>
      <vt:lpstr>Response Summary</vt:lpstr>
      <vt:lpstr>Fielding Primary Theme</vt:lpstr>
      <vt:lpstr>PowerPoint Presentation</vt:lpstr>
      <vt:lpstr>Meet the Reception Team</vt:lpstr>
      <vt:lpstr>Our aims for your child</vt:lpstr>
      <vt:lpstr>Our First Half Term in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Kristien Webb</cp:lastModifiedBy>
  <cp:revision>431</cp:revision>
  <cp:lastPrinted>2024-06-13T12:35:22Z</cp:lastPrinted>
  <dcterms:created xsi:type="dcterms:W3CDTF">2014-01-30T23:18:11Z</dcterms:created>
  <dcterms:modified xsi:type="dcterms:W3CDTF">2025-07-01T07:34:38Z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0x010100CE35C7A3D87F7D409EB948056E99B301</vt:lpwstr>
  </property>
  <property fmtid="{D5CDD505-2E9C-101B-9397-08002B2CF9AE}" pid="3" name="Order">
    <vt:r8>134000</vt:r8>
  </property>
  <property fmtid="{D5CDD505-2E9C-101B-9397-08002B2CF9AE}" pid="4" name="ComplianceAssetId">
    <vt:lpwstr/>
  </property>
</Properties>
</file>