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  <p:sldMasterId id="2147483659" r:id="rId5"/>
    <p:sldMasterId id="2147483664" r:id="rId6"/>
    <p:sldMasterId id="2147483675" r:id="rId7"/>
  </p:sldMasterIdLst>
  <p:notesMasterIdLst>
    <p:notesMasterId r:id="rId23"/>
  </p:notesMasterIdLst>
  <p:handoutMasterIdLst>
    <p:handoutMasterId r:id="rId24"/>
  </p:handoutMasterIdLst>
  <p:sldIdLst>
    <p:sldId id="325" r:id="rId8"/>
    <p:sldId id="332" r:id="rId9"/>
    <p:sldId id="336" r:id="rId10"/>
    <p:sldId id="303" r:id="rId11"/>
    <p:sldId id="338" r:id="rId12"/>
    <p:sldId id="313" r:id="rId13"/>
    <p:sldId id="312" r:id="rId14"/>
    <p:sldId id="330" r:id="rId15"/>
    <p:sldId id="339" r:id="rId16"/>
    <p:sldId id="299" r:id="rId17"/>
    <p:sldId id="340" r:id="rId18"/>
    <p:sldId id="315" r:id="rId19"/>
    <p:sldId id="314" r:id="rId20"/>
    <p:sldId id="343" r:id="rId21"/>
    <p:sldId id="342" r:id="rId22"/>
  </p:sldIdLst>
  <p:sldSz cx="9144000" cy="5143500" type="screen16x9"/>
  <p:notesSz cx="7034213" cy="10164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76">
          <p15:clr>
            <a:srgbClr val="A4A3A4"/>
          </p15:clr>
        </p15:guide>
        <p15:guide id="2" pos="56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00C"/>
    <a:srgbClr val="CC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10394F-A99C-A0BC-9CA6-CE1DE033CC4A}" v="99" dt="2026-07-02T12:29:30.1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6404" autoAdjust="0"/>
  </p:normalViewPr>
  <p:slideViewPr>
    <p:cSldViewPr snapToGrid="0" snapToObjects="1">
      <p:cViewPr varScale="1">
        <p:scale>
          <a:sx n="140" d="100"/>
          <a:sy n="140" d="100"/>
        </p:scale>
        <p:origin x="774" y="102"/>
      </p:cViewPr>
      <p:guideLst>
        <p:guide orient="horz" pos="676"/>
        <p:guide pos="56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8159" cy="508238"/>
          </a:xfrm>
          <a:prstGeom prst="rect">
            <a:avLst/>
          </a:prstGeom>
        </p:spPr>
        <p:txBody>
          <a:bodyPr vert="horz" lIns="94022" tIns="47011" rIns="94022" bIns="4701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84426" y="0"/>
            <a:ext cx="3048159" cy="508238"/>
          </a:xfrm>
          <a:prstGeom prst="rect">
            <a:avLst/>
          </a:prstGeom>
        </p:spPr>
        <p:txBody>
          <a:bodyPr vert="horz" lIns="94022" tIns="47011" rIns="94022" bIns="47011" rtlCol="0"/>
          <a:lstStyle>
            <a:lvl1pPr algn="r">
              <a:defRPr sz="1200"/>
            </a:lvl1pPr>
          </a:lstStyle>
          <a:p>
            <a:fld id="{E1350545-E260-4F41-A803-5BF85CFE96EA}" type="datetimeFigureOut">
              <a:rPr lang="en-US" smtClean="0"/>
              <a:t>7/2/2026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654761"/>
            <a:ext cx="3048159" cy="508238"/>
          </a:xfrm>
          <a:prstGeom prst="rect">
            <a:avLst/>
          </a:prstGeom>
        </p:spPr>
        <p:txBody>
          <a:bodyPr vert="horz" lIns="94022" tIns="47011" rIns="94022" bIns="4701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84426" y="9654761"/>
            <a:ext cx="3048159" cy="508238"/>
          </a:xfrm>
          <a:prstGeom prst="rect">
            <a:avLst/>
          </a:prstGeom>
        </p:spPr>
        <p:txBody>
          <a:bodyPr vert="horz" lIns="94022" tIns="47011" rIns="94022" bIns="47011" rtlCol="0" anchor="b"/>
          <a:lstStyle>
            <a:lvl1pPr algn="r">
              <a:defRPr sz="1200"/>
            </a:lvl1pPr>
          </a:lstStyle>
          <a:p>
            <a:fld id="{29BD68D1-0A4A-364F-B3D1-97755523CCB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204691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8159" cy="508238"/>
          </a:xfrm>
          <a:prstGeom prst="rect">
            <a:avLst/>
          </a:prstGeom>
        </p:spPr>
        <p:txBody>
          <a:bodyPr vert="horz" lIns="94022" tIns="47011" rIns="94022" bIns="4701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84426" y="0"/>
            <a:ext cx="3048159" cy="508238"/>
          </a:xfrm>
          <a:prstGeom prst="rect">
            <a:avLst/>
          </a:prstGeom>
        </p:spPr>
        <p:txBody>
          <a:bodyPr vert="horz" lIns="94022" tIns="47011" rIns="94022" bIns="47011" rtlCol="0"/>
          <a:lstStyle>
            <a:lvl1pPr algn="r">
              <a:defRPr sz="1200"/>
            </a:lvl1pPr>
          </a:lstStyle>
          <a:p>
            <a:fld id="{78FCAFC9-2F5E-7849-9A3C-3E3602566C83}" type="datetimeFigureOut">
              <a:rPr lang="en-US" smtClean="0"/>
              <a:t>7/2/2026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8588" y="762000"/>
            <a:ext cx="6777037" cy="38131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022" tIns="47011" rIns="94022" bIns="4701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3422" y="4828264"/>
            <a:ext cx="5627370" cy="4574143"/>
          </a:xfrm>
          <a:prstGeom prst="rect">
            <a:avLst/>
          </a:prstGeom>
        </p:spPr>
        <p:txBody>
          <a:bodyPr vert="horz" lIns="94022" tIns="47011" rIns="94022" bIns="4701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54761"/>
            <a:ext cx="3048159" cy="508238"/>
          </a:xfrm>
          <a:prstGeom prst="rect">
            <a:avLst/>
          </a:prstGeom>
        </p:spPr>
        <p:txBody>
          <a:bodyPr vert="horz" lIns="94022" tIns="47011" rIns="94022" bIns="4701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84426" y="9654761"/>
            <a:ext cx="3048159" cy="508238"/>
          </a:xfrm>
          <a:prstGeom prst="rect">
            <a:avLst/>
          </a:prstGeom>
        </p:spPr>
        <p:txBody>
          <a:bodyPr vert="horz" lIns="94022" tIns="47011" rIns="94022" bIns="47011" rtlCol="0" anchor="b"/>
          <a:lstStyle>
            <a:lvl1pPr algn="r">
              <a:defRPr sz="1200"/>
            </a:lvl1pPr>
          </a:lstStyle>
          <a:p>
            <a:fld id="{A5359D8E-2A04-7648-BB99-EC53D257100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173273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5047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977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59836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4539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0945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69058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0540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8566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5029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59D8E-2A04-7648-BB99-EC53D2571000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348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256494" y="2494609"/>
            <a:ext cx="5661618" cy="1234730"/>
          </a:xfrm>
        </p:spPr>
        <p:txBody>
          <a:bodyPr anchor="b">
            <a:normAutofit/>
          </a:bodyPr>
          <a:lstStyle>
            <a:lvl1pPr marL="0" indent="0">
              <a:buNone/>
              <a:defRPr sz="3600" b="1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Add the title of your presentation here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258728" y="3729038"/>
            <a:ext cx="2938463" cy="385762"/>
          </a:xfrm>
        </p:spPr>
        <p:txBody>
          <a:bodyPr>
            <a:norm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12112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44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115888" y="723900"/>
            <a:ext cx="3887787" cy="2619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51742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ty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731729107"/>
              </p:ext>
            </p:extLst>
          </p:nvPr>
        </p:nvGraphicFramePr>
        <p:xfrm>
          <a:off x="204787" y="1052400"/>
          <a:ext cx="5953649" cy="2184875"/>
        </p:xfrm>
        <a:graphic>
          <a:graphicData uri="http://schemas.openxmlformats.org/drawingml/2006/table">
            <a:tbl>
              <a:tblPr firstRow="1" lastRow="1" bandRow="1">
                <a:tableStyleId>{1FECB4D8-DB02-4DC6-A0A2-4F2EBAE1DC90}</a:tableStyleId>
              </a:tblPr>
              <a:tblGrid>
                <a:gridCol w="4802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6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8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2125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Answer Choices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Responses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Less than one year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 to 3 years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3 to 5 years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25.00%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25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5 to 7 years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15.00%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15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More than seven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years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40.00%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40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Total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6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dirty="0">
                        <a:solidFill>
                          <a:srgbClr val="FFFFFF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6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100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15888" y="723900"/>
            <a:ext cx="4478337" cy="2619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46444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256494" y="2494609"/>
            <a:ext cx="5661618" cy="1234730"/>
          </a:xfrm>
        </p:spPr>
        <p:txBody>
          <a:bodyPr anchor="b">
            <a:normAutofit/>
          </a:bodyPr>
          <a:lstStyle>
            <a:lvl1pPr marL="0" indent="0">
              <a:buNone/>
              <a:defRPr sz="3600" b="1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Add the title of your presentation here</a:t>
            </a:r>
          </a:p>
        </p:txBody>
      </p:sp>
      <p:sp>
        <p:nvSpPr>
          <p:cNvPr id="11" name="Subtitle 1"/>
          <p:cNvSpPr txBox="1">
            <a:spLocks/>
          </p:cNvSpPr>
          <p:nvPr userDrawn="1"/>
        </p:nvSpPr>
        <p:spPr>
          <a:xfrm>
            <a:off x="3389891" y="4862023"/>
            <a:ext cx="1050635" cy="160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rgbClr val="FFFFFF"/>
                </a:solidFill>
                <a:latin typeface="Helvetica Neue"/>
                <a:cs typeface="Helvetica Neue"/>
              </a:rPr>
              <a:t>Powered by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4247" y="4890626"/>
            <a:ext cx="1238059" cy="156843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258728" y="3729038"/>
            <a:ext cx="2938463" cy="385762"/>
          </a:xfrm>
        </p:spPr>
        <p:txBody>
          <a:bodyPr>
            <a:norm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59022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ponse Summar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3F9-7B30-274B-BFFF-492683631E4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211403" y="3639393"/>
            <a:ext cx="4576388" cy="350837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204788" y="2334751"/>
            <a:ext cx="8229600" cy="85725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7" hasCustomPrompt="1"/>
          </p:nvPr>
        </p:nvSpPr>
        <p:spPr>
          <a:xfrm>
            <a:off x="204788" y="3032255"/>
            <a:ext cx="3859212" cy="280987"/>
          </a:xfrm>
        </p:spPr>
        <p:txBody>
          <a:bodyPr/>
          <a:lstStyle>
            <a:lvl2pPr marL="4763" indent="0">
              <a:buNone/>
              <a:defRPr sz="160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defRPr>
            </a:lvl2pPr>
          </a:lstStyle>
          <a:p>
            <a:pPr lvl="1"/>
            <a:r>
              <a:rPr lang="en-US" dirty="0"/>
              <a:t>Total Responses</a:t>
            </a:r>
          </a:p>
        </p:txBody>
      </p:sp>
      <p:sp>
        <p:nvSpPr>
          <p:cNvPr id="7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211403" y="4047840"/>
            <a:ext cx="4576388" cy="350837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296483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>
                <a:solidFill>
                  <a:srgbClr val="10069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2729" y="2700205"/>
            <a:ext cx="6858000" cy="1241822"/>
          </a:xfrm>
        </p:spPr>
        <p:txBody>
          <a:bodyPr/>
          <a:lstStyle>
            <a:lvl1pPr marL="0" indent="0" algn="ctr">
              <a:buNone/>
              <a:defRPr sz="1800">
                <a:solidFill>
                  <a:srgbClr val="10069F"/>
                </a:solidFill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40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85332" y="163620"/>
            <a:ext cx="2057400" cy="273844"/>
          </a:xfrm>
        </p:spPr>
        <p:txBody>
          <a:bodyPr/>
          <a:lstStyle>
            <a:lvl1pPr>
              <a:defRPr/>
            </a:lvl1pPr>
          </a:lstStyle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190692">
            <a:off x="8162489" y="3727735"/>
            <a:ext cx="884570" cy="6337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279730" y="3843198"/>
            <a:ext cx="960017" cy="68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443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69167" y="4775034"/>
            <a:ext cx="2057400" cy="273844"/>
          </a:xfrm>
        </p:spPr>
        <p:txBody>
          <a:bodyPr/>
          <a:lstStyle>
            <a:lvl1pPr>
              <a:defRPr/>
            </a:lvl1pPr>
          </a:lstStyle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45129">
            <a:off x="8110760" y="3723223"/>
            <a:ext cx="969243" cy="6944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102368" y="3726529"/>
            <a:ext cx="960017" cy="687838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052513" y="1572816"/>
            <a:ext cx="7153275" cy="27551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91904" y="614362"/>
            <a:ext cx="6325790" cy="8048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7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45129">
            <a:off x="1023641" y="1749346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48429EF-D16E-4F03-9D27-B95FD420053A}" type="datetimeFigureOut">
              <a:rPr lang="en-GB" smtClean="0"/>
              <a:t>02/07/2026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647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45129">
            <a:off x="8110761" y="3731171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585307">
            <a:off x="7181993" y="3737925"/>
            <a:ext cx="950388" cy="68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192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45129">
            <a:off x="7293268" y="3098194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200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6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40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40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7313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125141" y="1490663"/>
            <a:ext cx="7390209" cy="32599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3675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085">
            <a:off x="6110512" y="2694227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25141" y="1431131"/>
            <a:ext cx="7390209" cy="32206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4346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085">
            <a:off x="6879080" y="3276010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25141" y="1431131"/>
            <a:ext cx="7390209" cy="32206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0163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95226">
            <a:off x="8118944" y="3548925"/>
            <a:ext cx="969243" cy="6944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483045" y="1397175"/>
            <a:ext cx="960017" cy="68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5117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94085">
            <a:off x="8100907" y="3547963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25141" y="1431131"/>
            <a:ext cx="7390209" cy="32206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383140" y="2969484"/>
            <a:ext cx="960017" cy="68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9634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100"/>
            </a:lvl2pPr>
            <a:lvl3pPr marL="685783" indent="0">
              <a:buNone/>
              <a:defRPr sz="900"/>
            </a:lvl3pPr>
            <a:lvl4pPr marL="1028675" indent="0">
              <a:buNone/>
              <a:defRPr sz="800"/>
            </a:lvl4pPr>
            <a:lvl5pPr marL="1371566" indent="0">
              <a:buNone/>
              <a:defRPr sz="800"/>
            </a:lvl5pPr>
            <a:lvl6pPr marL="1714457" indent="0">
              <a:buNone/>
              <a:defRPr sz="800"/>
            </a:lvl6pPr>
            <a:lvl7pPr marL="2057348" indent="0">
              <a:buNone/>
              <a:defRPr sz="800"/>
            </a:lvl7pPr>
            <a:lvl8pPr marL="2400240" indent="0">
              <a:buNone/>
              <a:defRPr sz="800"/>
            </a:lvl8pPr>
            <a:lvl9pPr marL="2743132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22076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100"/>
            </a:lvl2pPr>
            <a:lvl3pPr marL="685783" indent="0">
              <a:buNone/>
              <a:defRPr sz="900"/>
            </a:lvl3pPr>
            <a:lvl4pPr marL="1028675" indent="0">
              <a:buNone/>
              <a:defRPr sz="800"/>
            </a:lvl4pPr>
            <a:lvl5pPr marL="1371566" indent="0">
              <a:buNone/>
              <a:defRPr sz="800"/>
            </a:lvl5pPr>
            <a:lvl6pPr marL="1714457" indent="0">
              <a:buNone/>
              <a:defRPr sz="800"/>
            </a:lvl6pPr>
            <a:lvl7pPr marL="2057348" indent="0">
              <a:buNone/>
              <a:defRPr sz="800"/>
            </a:lvl7pPr>
            <a:lvl8pPr marL="2400240" indent="0">
              <a:buNone/>
              <a:defRPr sz="800"/>
            </a:lvl8pPr>
            <a:lvl9pPr marL="2743132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33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4153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021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9.xml"/><Relationship Id="rId21" Type="http://schemas.openxmlformats.org/officeDocument/2006/relationships/image" Target="../media/image6.jpeg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8.xml"/><Relationship Id="rId16" Type="http://schemas.openxmlformats.org/officeDocument/2006/relationships/theme" Target="../theme/theme4.xml"/><Relationship Id="rId20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16.xml"/><Relationship Id="rId19" Type="http://schemas.openxmlformats.org/officeDocument/2006/relationships/image" Target="../media/image4.jpeg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20.xml"/><Relationship Id="rId22" Type="http://schemas.openxmlformats.org/officeDocument/2006/relationships/image" Target="../media/image7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4788" y="1200151"/>
            <a:ext cx="8482012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4788" y="4691162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fld id="{537D1D7B-70B5-9D4F-A9E5-525C1090DAAC}" type="datetime4">
              <a:rPr lang="en-US" smtClean="0"/>
              <a:t>July 2, 2026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4828084"/>
            <a:ext cx="3841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CCCCCC"/>
                </a:solidFill>
                <a:latin typeface="Arial"/>
                <a:cs typeface="Arial"/>
              </a:defRPr>
            </a:lvl1pPr>
          </a:lstStyle>
          <a:p>
            <a:fld id="{7FE0505B-37A8-D24C-BEF3-C2D216B51C7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116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hf hdr="0" ftr="0"/>
  <p:txStyles>
    <p:titleStyle>
      <a:lvl1pPr algn="l" defTabSz="457200" rtl="0" eaLnBrk="1" latinLnBrk="0" hangingPunct="1">
        <a:spcBef>
          <a:spcPct val="0"/>
        </a:spcBef>
        <a:buNone/>
        <a:defRPr sz="1800" b="1" kern="1200" baseline="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0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5136" y="333381"/>
            <a:ext cx="8229600" cy="3912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136" y="736649"/>
            <a:ext cx="5332506" cy="249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67076" y="4815076"/>
            <a:ext cx="62603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/>
                </a:solidFill>
                <a:latin typeface="Arial"/>
                <a:cs typeface="Arial"/>
              </a:defRPr>
            </a:lvl1pPr>
          </a:lstStyle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4815076"/>
            <a:ext cx="9144000" cy="0"/>
          </a:xfrm>
          <a:prstGeom prst="line">
            <a:avLst/>
          </a:prstGeom>
          <a:ln w="12700" cmpd="sng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4788" y="729178"/>
            <a:ext cx="8780462" cy="0"/>
          </a:xfrm>
          <a:prstGeom prst="line">
            <a:avLst/>
          </a:prstGeom>
          <a:ln w="6350" cmpd="sng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4875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74" r:id="rId4"/>
  </p:sldLayoutIdLst>
  <p:txStyles>
    <p:titleStyle>
      <a:lvl1pPr algn="l" defTabSz="457200" rtl="0" eaLnBrk="1" latinLnBrk="0" hangingPunct="1">
        <a:spcBef>
          <a:spcPct val="0"/>
        </a:spcBef>
        <a:buNone/>
        <a:defRPr sz="2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0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498" y="2009589"/>
            <a:ext cx="8229600" cy="533140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29705" y="4819820"/>
            <a:ext cx="66301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/>
                </a:solidFill>
                <a:latin typeface="Arial"/>
                <a:cs typeface="Arial"/>
              </a:defRPr>
            </a:lvl1pPr>
          </a:lstStyle>
          <a:p>
            <a:fld id="{37B593F9-7B30-274B-BFFF-492683631E4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4815076"/>
            <a:ext cx="9144000" cy="0"/>
          </a:xfrm>
          <a:prstGeom prst="line">
            <a:avLst/>
          </a:prstGeom>
          <a:ln w="12700" cmpd="sng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le Placeholder 11"/>
          <p:cNvSpPr>
            <a:spLocks noGrp="1"/>
          </p:cNvSpPr>
          <p:nvPr>
            <p:ph type="title"/>
          </p:nvPr>
        </p:nvSpPr>
        <p:spPr>
          <a:xfrm>
            <a:off x="204788" y="807371"/>
            <a:ext cx="8229600" cy="857250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91960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457200" rtl="0" eaLnBrk="1" latinLnBrk="0" hangingPunct="1">
        <a:spcBef>
          <a:spcPct val="0"/>
        </a:spcBef>
        <a:buNone/>
        <a:defRPr sz="36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600" b="1" kern="1200">
          <a:solidFill>
            <a:schemeClr val="bg1">
              <a:lumMod val="50000"/>
            </a:schemeClr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7881" y="64347"/>
            <a:ext cx="1054940" cy="1184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8692874" flipV="1">
            <a:off x="7754626" y="4450832"/>
            <a:ext cx="858839" cy="61534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7366" y="298936"/>
            <a:ext cx="6717984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447996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43300" y="4846260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0505B-37A8-D24C-BEF3-C2D216B51C70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841080">
            <a:off x="979398" y="166422"/>
            <a:ext cx="803879" cy="5759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938913">
            <a:off x="339161" y="137205"/>
            <a:ext cx="578976" cy="4148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" y="580180"/>
            <a:ext cx="960017" cy="6878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29611">
            <a:off x="1072283" y="870568"/>
            <a:ext cx="618109" cy="44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94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</p:sldLayoutIdLst>
  <p:hf hdr="0" ftr="0"/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rgbClr val="10069F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rgbClr val="10069F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rgbClr val="10069F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rgbClr val="10069F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rgbClr val="10069F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rgbClr val="10069F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3.jpeg"/><Relationship Id="rId4" Type="http://schemas.openxmlformats.org/officeDocument/2006/relationships/image" Target="../media/image12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hyperlink" Target="https://www.fieldingprimary.com/ptfa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ieldingprimary.com/specialist-clubs/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fielding.primary/" TargetMode="External"/><Relationship Id="rId3" Type="http://schemas.openxmlformats.org/officeDocument/2006/relationships/image" Target="../media/image33.jpeg"/><Relationship Id="rId7" Type="http://schemas.openxmlformats.org/officeDocument/2006/relationships/image" Target="../media/image3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Relationship Id="rId6" Type="http://schemas.openxmlformats.org/officeDocument/2006/relationships/hyperlink" Target="mailto:admin@fielding.ealing.sch.uk" TargetMode="External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FC9AAAC-23FE-4B04-9DF3-F86A0D5525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5" y="52956"/>
            <a:ext cx="8991600" cy="501298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3308699" y="1681312"/>
            <a:ext cx="6325790" cy="1071753"/>
          </a:xfrm>
        </p:spPr>
        <p:txBody>
          <a:bodyPr vert="horz" lIns="68580" tIns="34290" rIns="68580" bIns="34290" rtlCol="0" anchor="t">
            <a:noAutofit/>
          </a:bodyPr>
          <a:lstStyle/>
          <a:p>
            <a:pPr marL="0" indent="0">
              <a:buNone/>
            </a:pPr>
            <a:r>
              <a:rPr lang="en-GB" sz="4800" dirty="0">
                <a:latin typeface="Nunito" panose="02000503030000020003" pitchFamily="2" charset="0"/>
              </a:rPr>
              <a:t>Starting School</a:t>
            </a:r>
          </a:p>
          <a:p>
            <a:pPr marL="0" indent="0">
              <a:buNone/>
            </a:pPr>
            <a:r>
              <a:rPr lang="en-GB" sz="4000">
                <a:latin typeface="Nunito"/>
              </a:rPr>
              <a:t>2026 - 2027 </a:t>
            </a:r>
          </a:p>
          <a:p>
            <a:pPr marL="0" indent="0" algn="ctr">
              <a:buNone/>
            </a:pPr>
            <a:endParaRPr lang="en-GB" sz="4800" dirty="0"/>
          </a:p>
        </p:txBody>
      </p:sp>
      <p:pic>
        <p:nvPicPr>
          <p:cNvPr id="10" name="Graphic 9" descr="Schoolhouse">
            <a:extLst>
              <a:ext uri="{FF2B5EF4-FFF2-40B4-BE49-F238E27FC236}">
                <a16:creationId xmlns:a16="http://schemas.microsoft.com/office/drawing/2014/main" id="{499A5D7C-E941-4B10-A59A-07F6E309A54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13248" y="1272674"/>
            <a:ext cx="1802220" cy="1802220"/>
          </a:xfrm>
          <a:prstGeom prst="rect">
            <a:avLst/>
          </a:prstGeom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E1A527A4-0677-6489-55D1-DD015E3A7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3158165"/>
            <a:ext cx="1585913" cy="189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91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Rectangle 218">
            <a:extLst>
              <a:ext uri="{FF2B5EF4-FFF2-40B4-BE49-F238E27FC236}">
                <a16:creationId xmlns:a16="http://schemas.microsoft.com/office/drawing/2014/main" id="{A7C9FFBD-8E45-24DE-2945-26EDD6E47DCB}"/>
              </a:ext>
            </a:extLst>
          </p:cNvPr>
          <p:cNvSpPr/>
          <p:nvPr/>
        </p:nvSpPr>
        <p:spPr>
          <a:xfrm>
            <a:off x="4130782" y="1568604"/>
            <a:ext cx="2506980" cy="18973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61917BFD-7F8F-1C06-A737-BC13B7361484}"/>
              </a:ext>
            </a:extLst>
          </p:cNvPr>
          <p:cNvSpPr/>
          <p:nvPr/>
        </p:nvSpPr>
        <p:spPr>
          <a:xfrm>
            <a:off x="464819" y="1638300"/>
            <a:ext cx="2506980" cy="189738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0871" y="400825"/>
            <a:ext cx="6717984" cy="994172"/>
          </a:xfrm>
        </p:spPr>
        <p:txBody>
          <a:bodyPr>
            <a:normAutofit/>
          </a:bodyPr>
          <a:lstStyle/>
          <a:p>
            <a:r>
              <a:rPr lang="en-GB" altLang="en-US" sz="3600" dirty="0">
                <a:latin typeface="Nunito"/>
              </a:rPr>
              <a:t>Meet the Reception Team</a:t>
            </a:r>
            <a:endParaRPr lang="en-GB" sz="3600" dirty="0">
              <a:latin typeface="Nunito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5AF978E5-3173-A720-A43A-C91BCE68A086}"/>
              </a:ext>
            </a:extLst>
          </p:cNvPr>
          <p:cNvSpPr txBox="1"/>
          <p:nvPr/>
        </p:nvSpPr>
        <p:spPr>
          <a:xfrm>
            <a:off x="688216" y="1689131"/>
            <a:ext cx="239268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Calibri"/>
                <a:cs typeface="Calibri"/>
              </a:rPr>
              <a:t>Teachers: </a:t>
            </a:r>
          </a:p>
          <a:p>
            <a:r>
              <a:rPr lang="en-US" dirty="0">
                <a:ea typeface="Calibri"/>
                <a:cs typeface="Calibri"/>
              </a:rPr>
              <a:t>RH – </a:t>
            </a:r>
            <a:r>
              <a:rPr lang="en-US" dirty="0" err="1">
                <a:ea typeface="Calibri"/>
                <a:cs typeface="Calibri"/>
              </a:rPr>
              <a:t>Mrs</a:t>
            </a:r>
            <a:r>
              <a:rPr lang="en-US" dirty="0">
                <a:ea typeface="Calibri"/>
                <a:cs typeface="Calibri"/>
              </a:rPr>
              <a:t> Robinson </a:t>
            </a:r>
          </a:p>
          <a:p>
            <a:r>
              <a:rPr lang="en-US" dirty="0">
                <a:ea typeface="Calibri"/>
                <a:cs typeface="Calibri"/>
              </a:rPr>
              <a:t>RF – </a:t>
            </a:r>
            <a:r>
              <a:rPr lang="en-US" dirty="0" err="1">
                <a:ea typeface="Calibri"/>
                <a:cs typeface="Calibri"/>
              </a:rPr>
              <a:t>Mrs</a:t>
            </a:r>
            <a:r>
              <a:rPr lang="en-US" dirty="0">
                <a:ea typeface="Calibri"/>
                <a:cs typeface="Calibri"/>
              </a:rPr>
              <a:t> Watts </a:t>
            </a:r>
          </a:p>
          <a:p>
            <a:r>
              <a:rPr lang="en-US">
                <a:ea typeface="Calibri"/>
                <a:cs typeface="Calibri"/>
              </a:rPr>
              <a:t>RP – Miss Karim </a:t>
            </a:r>
            <a:endParaRPr lang="en-US" dirty="0">
              <a:ea typeface="Calibri"/>
              <a:cs typeface="Calibri"/>
            </a:endParaRPr>
          </a:p>
          <a:p>
            <a:r>
              <a:rPr lang="en-US" dirty="0">
                <a:ea typeface="Calibri"/>
                <a:cs typeface="Calibri"/>
              </a:rPr>
              <a:t>RS – </a:t>
            </a:r>
            <a:r>
              <a:rPr lang="en-US" dirty="0" err="1">
                <a:ea typeface="Calibri"/>
                <a:cs typeface="Calibri"/>
              </a:rPr>
              <a:t>Mrs</a:t>
            </a:r>
            <a:r>
              <a:rPr lang="en-US" dirty="0">
                <a:ea typeface="Calibri"/>
                <a:cs typeface="Calibri"/>
              </a:rPr>
              <a:t> Strickland </a:t>
            </a:r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id="{F54CC061-A2FE-C45A-D30C-0D2E470DCF18}"/>
              </a:ext>
            </a:extLst>
          </p:cNvPr>
          <p:cNvSpPr txBox="1"/>
          <p:nvPr/>
        </p:nvSpPr>
        <p:spPr>
          <a:xfrm>
            <a:off x="4409935" y="1689130"/>
            <a:ext cx="2392680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Calibri"/>
                <a:cs typeface="Calibri"/>
              </a:rPr>
              <a:t>Support Staff: </a:t>
            </a:r>
          </a:p>
          <a:p>
            <a:r>
              <a:rPr lang="en-US" dirty="0">
                <a:ea typeface="Calibri"/>
                <a:cs typeface="Calibri"/>
              </a:rPr>
              <a:t>EYP – </a:t>
            </a:r>
            <a:r>
              <a:rPr lang="en-US" dirty="0" err="1">
                <a:ea typeface="Calibri"/>
                <a:cs typeface="Calibri"/>
              </a:rPr>
              <a:t>Mrs</a:t>
            </a:r>
            <a:r>
              <a:rPr lang="en-US" dirty="0">
                <a:ea typeface="Calibri"/>
                <a:cs typeface="Calibri"/>
              </a:rPr>
              <a:t> Mirbaz</a:t>
            </a:r>
          </a:p>
          <a:p>
            <a:r>
              <a:rPr lang="en-US" dirty="0">
                <a:ea typeface="Calibri"/>
                <a:cs typeface="Calibri"/>
              </a:rPr>
              <a:t>EYP – </a:t>
            </a:r>
            <a:r>
              <a:rPr lang="en-US" dirty="0" err="1">
                <a:ea typeface="Calibri"/>
                <a:cs typeface="Calibri"/>
              </a:rPr>
              <a:t>Mrs</a:t>
            </a:r>
            <a:r>
              <a:rPr lang="en-US" dirty="0">
                <a:ea typeface="Calibri"/>
                <a:cs typeface="Calibri"/>
              </a:rPr>
              <a:t> Hiba </a:t>
            </a:r>
          </a:p>
          <a:p>
            <a:r>
              <a:rPr lang="en-US" dirty="0">
                <a:ea typeface="Calibri"/>
                <a:cs typeface="Calibri"/>
              </a:rPr>
              <a:t>TA – </a:t>
            </a:r>
            <a:r>
              <a:rPr lang="en-US" dirty="0" err="1">
                <a:ea typeface="Calibri"/>
                <a:cs typeface="Calibri"/>
              </a:rPr>
              <a:t>Mrs</a:t>
            </a:r>
            <a:r>
              <a:rPr lang="en-US" dirty="0">
                <a:ea typeface="Calibri"/>
                <a:cs typeface="Calibri"/>
              </a:rPr>
              <a:t> Bonnet</a:t>
            </a:r>
          </a:p>
          <a:p>
            <a:r>
              <a:rPr lang="en-US" dirty="0">
                <a:ea typeface="Calibri"/>
                <a:cs typeface="Calibri"/>
              </a:rPr>
              <a:t>TA – </a:t>
            </a:r>
            <a:r>
              <a:rPr lang="en-US" dirty="0" err="1">
                <a:ea typeface="Calibri"/>
                <a:cs typeface="Calibri"/>
              </a:rPr>
              <a:t>Mrs</a:t>
            </a:r>
            <a:r>
              <a:rPr lang="en-US" dirty="0">
                <a:ea typeface="Calibri"/>
                <a:cs typeface="Calibri"/>
              </a:rPr>
              <a:t> Emilija </a:t>
            </a:r>
          </a:p>
        </p:txBody>
      </p:sp>
    </p:spTree>
    <p:extLst>
      <p:ext uri="{BB962C8B-B14F-4D97-AF65-F5344CB8AC3E}">
        <p14:creationId xmlns:p14="http://schemas.microsoft.com/office/powerpoint/2010/main" val="3480152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6" y="310208"/>
            <a:ext cx="6717984" cy="994172"/>
          </a:xfrm>
        </p:spPr>
        <p:txBody>
          <a:bodyPr>
            <a:normAutofit/>
          </a:bodyPr>
          <a:lstStyle/>
          <a:p>
            <a:r>
              <a:rPr lang="en-GB" altLang="en-US" sz="3600" dirty="0">
                <a:latin typeface="Nunito"/>
              </a:rPr>
              <a:t>Welcome to RS </a:t>
            </a:r>
            <a:endParaRPr lang="en-GB" sz="3600" dirty="0">
              <a:latin typeface="Nunito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173AFE-AB11-9317-467D-13D00E7C4282}"/>
              </a:ext>
            </a:extLst>
          </p:cNvPr>
          <p:cNvSpPr txBox="1"/>
          <p:nvPr/>
        </p:nvSpPr>
        <p:spPr>
          <a:xfrm>
            <a:off x="1754661" y="3178322"/>
            <a:ext cx="5778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GB" sz="32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enry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F</a:t>
            </a:r>
            <a:r>
              <a:rPr lang="en-GB" sz="32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ielding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P</a:t>
            </a:r>
            <a:r>
              <a:rPr lang="en-GB" sz="32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rimary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S</a:t>
            </a:r>
            <a:r>
              <a:rPr lang="en-GB" sz="32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chool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EDD5A850-53BE-C0CC-C818-8BFFB04033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636796"/>
              </p:ext>
            </p:extLst>
          </p:nvPr>
        </p:nvGraphicFramePr>
        <p:xfrm>
          <a:off x="1596082" y="3961202"/>
          <a:ext cx="6095999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val="3810671129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919543068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60605190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3828686518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2066041675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80926221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val="14032789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4400">
                          <a:latin typeface="+mn-lt"/>
                        </a:rPr>
                        <a:t>RS 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>
                          <a:latin typeface="+mn-lt"/>
                        </a:rPr>
                        <a:t>1S</a:t>
                      </a:r>
                      <a:endParaRPr lang="en-GB" sz="4400" dirty="0"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>
                          <a:latin typeface="+mn-lt"/>
                        </a:rPr>
                        <a:t>2S</a:t>
                      </a:r>
                      <a:endParaRPr lang="en-GB" sz="4400" dirty="0"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>
                          <a:latin typeface="+mn-lt"/>
                        </a:rPr>
                        <a:t>3S</a:t>
                      </a:r>
                      <a:endParaRPr lang="en-GB" sz="4400" dirty="0"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>
                          <a:latin typeface="+mn-lt"/>
                        </a:rPr>
                        <a:t>4S</a:t>
                      </a:r>
                      <a:endParaRPr lang="en-GB" sz="4400" dirty="0"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>
                          <a:latin typeface="+mn-lt"/>
                        </a:rPr>
                        <a:t>5S</a:t>
                      </a:r>
                      <a:endParaRPr lang="en-GB" sz="4400" dirty="0"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>
                          <a:latin typeface="+mn-lt"/>
                        </a:rPr>
                        <a:t>6S</a:t>
                      </a:r>
                      <a:endParaRPr lang="en-GB" sz="4400" dirty="0"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950671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171E78CF-6584-D2DF-23D9-87EEB078FC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3242881"/>
              </p:ext>
            </p:extLst>
          </p:nvPr>
        </p:nvGraphicFramePr>
        <p:xfrm>
          <a:off x="1524000" y="1304379"/>
          <a:ext cx="6096000" cy="18342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38165932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178347075"/>
                    </a:ext>
                  </a:extLst>
                </a:gridCol>
              </a:tblGrid>
              <a:tr h="1834237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rgbClr val="002060"/>
                          </a:solidFill>
                        </a:rPr>
                        <a:t>Mrs </a:t>
                      </a:r>
                      <a:r>
                        <a:rPr lang="en-GB" sz="4000">
                          <a:solidFill>
                            <a:srgbClr val="002060"/>
                          </a:solidFill>
                        </a:rPr>
                        <a:t>Strickland</a:t>
                      </a:r>
                      <a:endParaRPr lang="en-GB" sz="4000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rgbClr val="002060"/>
                        </a:solidFill>
                      </a:endParaRPr>
                    </a:p>
                    <a:p>
                      <a:pPr algn="ctr"/>
                      <a:endParaRPr lang="en-GB" sz="1800" dirty="0">
                        <a:solidFill>
                          <a:srgbClr val="002060"/>
                        </a:solidFill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800">
                          <a:solidFill>
                            <a:srgbClr val="002060"/>
                          </a:solidFill>
                        </a:rPr>
                        <a:t>Class teacher</a:t>
                      </a:r>
                      <a:endParaRPr lang="en-GB"/>
                    </a:p>
                    <a:p>
                      <a:pPr algn="ctr"/>
                      <a:endParaRPr lang="en-GB" sz="1800" dirty="0">
                        <a:solidFill>
                          <a:srgbClr val="002060"/>
                        </a:solidFill>
                      </a:endParaRPr>
                    </a:p>
                    <a:p>
                      <a:endParaRPr lang="en-GB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7633172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21435B9E-F0F2-0FD8-FB1E-1C27B899E6F7}"/>
              </a:ext>
            </a:extLst>
          </p:cNvPr>
          <p:cNvSpPr/>
          <p:nvPr/>
        </p:nvSpPr>
        <p:spPr>
          <a:xfrm>
            <a:off x="7776518" y="1787610"/>
            <a:ext cx="1178011" cy="1276865"/>
          </a:xfrm>
          <a:prstGeom prst="ellipse">
            <a:avLst/>
          </a:prstGeom>
          <a:solidFill>
            <a:schemeClr val="tx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rgbClr val="002060"/>
                </a:solidFill>
              </a:rPr>
              <a:t>30</a:t>
            </a:r>
          </a:p>
          <a:p>
            <a:pPr algn="ctr"/>
            <a:r>
              <a:rPr lang="en-GB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DC38B89-B725-B414-B2FB-2FD6DD8FB818}"/>
              </a:ext>
            </a:extLst>
          </p:cNvPr>
          <p:cNvSpPr txBox="1"/>
          <p:nvPr/>
        </p:nvSpPr>
        <p:spPr>
          <a:xfrm>
            <a:off x="7920682" y="2434279"/>
            <a:ext cx="9720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children</a:t>
            </a:r>
          </a:p>
        </p:txBody>
      </p:sp>
    </p:spTree>
    <p:extLst>
      <p:ext uri="{BB962C8B-B14F-4D97-AF65-F5344CB8AC3E}">
        <p14:creationId xmlns:p14="http://schemas.microsoft.com/office/powerpoint/2010/main" val="10644710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056" y="297240"/>
            <a:ext cx="5556224" cy="994172"/>
          </a:xfrm>
        </p:spPr>
        <p:txBody>
          <a:bodyPr>
            <a:normAutofit/>
          </a:bodyPr>
          <a:lstStyle/>
          <a:p>
            <a:r>
              <a:rPr lang="en-GB" altLang="en-US" sz="3200" b="1" dirty="0">
                <a:latin typeface="Nunito" panose="02000503030000020003" pitchFamily="2" charset="0"/>
              </a:rPr>
              <a:t>Our aims for your child</a:t>
            </a:r>
            <a:endParaRPr lang="en-GB" sz="3200" b="1" dirty="0">
              <a:latin typeface="Nunito" panose="02000503030000020003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461988" y="1335741"/>
            <a:ext cx="8242741" cy="3510519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0" indent="0">
              <a:buNone/>
            </a:pPr>
            <a:r>
              <a:rPr lang="en-GB" altLang="en-US" sz="2400" dirty="0">
                <a:solidFill>
                  <a:schemeClr val="tx1"/>
                </a:solidFill>
                <a:latin typeface="Arial"/>
                <a:cs typeface="Arial"/>
              </a:rPr>
              <a:t>By the end of the Reception year, we want your child to be happy, confident and resilient. We want them to be inquisitive, take risks, run, jump and explore their surroundings; to be able to read, write, count and to be ready to continue their learning in Year 1.</a:t>
            </a:r>
          </a:p>
          <a:p>
            <a:pPr marL="0" indent="0">
              <a:buNone/>
            </a:pPr>
            <a:endParaRPr lang="en-GB" altLang="en-US" sz="2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Your EYFS Framework 2022 Hub – Kinderly">
            <a:extLst>
              <a:ext uri="{FF2B5EF4-FFF2-40B4-BE49-F238E27FC236}">
                <a16:creationId xmlns:a16="http://schemas.microsoft.com/office/drawing/2014/main" id="{E49EFF1F-F578-333A-DE3D-B40E9C6A43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17" t="5779" r="20323" b="24965"/>
          <a:stretch/>
        </p:blipFill>
        <p:spPr bwMode="auto">
          <a:xfrm>
            <a:off x="132836" y="3091000"/>
            <a:ext cx="3410464" cy="195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49310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 rotWithShape="1">
          <a:blip r:embed="rId3" cstate="email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72000" y="80159"/>
            <a:ext cx="4481452" cy="49831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3557" y="319335"/>
            <a:ext cx="5484704" cy="994172"/>
          </a:xfrm>
        </p:spPr>
        <p:txBody>
          <a:bodyPr>
            <a:noAutofit/>
          </a:bodyPr>
          <a:lstStyle/>
          <a:p>
            <a:r>
              <a:rPr lang="en-GB" altLang="en-US" sz="3200" dirty="0">
                <a:latin typeface="Nunito" panose="02000503030000020003" pitchFamily="2" charset="0"/>
                <a:cs typeface="Calibri" panose="020F0502020204030204" pitchFamily="34" charset="0"/>
              </a:rPr>
              <a:t>Our First Half Term in School</a:t>
            </a:r>
            <a:endParaRPr lang="en-GB" sz="3200" dirty="0">
              <a:latin typeface="Nunito" panose="02000503030000020003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323630" y="1452283"/>
            <a:ext cx="7889494" cy="3530900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170815" indent="-170815"/>
            <a:r>
              <a:rPr lang="en-GB" sz="2400" dirty="0">
                <a:latin typeface="Arial"/>
                <a:cs typeface="Arial"/>
              </a:rPr>
              <a:t>Settling in, focus on developing relationships, children being happy</a:t>
            </a:r>
          </a:p>
          <a:p>
            <a:pPr marL="170815" indent="-170815"/>
            <a:r>
              <a:rPr lang="en-GB" sz="2400" dirty="0">
                <a:latin typeface="Arial"/>
                <a:cs typeface="Arial"/>
              </a:rPr>
              <a:t>No staggered start to support transition </a:t>
            </a:r>
          </a:p>
          <a:p>
            <a:pPr marL="170815" indent="-170815"/>
            <a:r>
              <a:rPr lang="en-GB" sz="2400">
                <a:latin typeface="Arial"/>
                <a:cs typeface="Arial"/>
              </a:rPr>
              <a:t>Parent Consultation Meetings – 21st &amp; 28th September </a:t>
            </a:r>
          </a:p>
          <a:p>
            <a:pPr marL="170815" indent="-170815"/>
            <a:r>
              <a:rPr lang="en-GB" sz="2400" dirty="0">
                <a:latin typeface="Arial"/>
                <a:cs typeface="Arial"/>
              </a:rPr>
              <a:t>Outside sessions – children feel safe, own play area</a:t>
            </a:r>
          </a:p>
          <a:p>
            <a:pPr marL="170815" indent="-170815"/>
            <a:r>
              <a:rPr lang="en-GB" sz="2400" dirty="0">
                <a:latin typeface="Arial"/>
                <a:cs typeface="Arial"/>
              </a:rPr>
              <a:t>Mealtimes – class adults stay with children to support</a:t>
            </a:r>
          </a:p>
          <a:p>
            <a:pPr marL="170815" indent="-170815"/>
            <a:r>
              <a:rPr lang="en-GB" sz="2400" dirty="0">
                <a:latin typeface="Arial"/>
                <a:cs typeface="Arial"/>
              </a:rPr>
              <a:t>Values-based ethos, Focus on Self-Regulation;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815" indent="-170815"/>
            <a:r>
              <a:rPr lang="en-GB" sz="2400" dirty="0">
                <a:latin typeface="Arial"/>
                <a:cs typeface="Arial"/>
              </a:rPr>
              <a:t>‘Stay and Play’ sessions for parents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9029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71EB45A-88CD-49EF-A427-B1FD7BC87EE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79328" y="0"/>
            <a:ext cx="4492671" cy="51435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70312" y="1183424"/>
            <a:ext cx="7966865" cy="405393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Daily carpet sessions in mathematics and literacy, wider curriculum subjects – Fielding Challenge Curriculum, RHSE, RE, No Outsiders, Values and Mind Up </a:t>
            </a:r>
          </a:p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‘Play’ – learning through play in our inside and outside learning spaces. More formal learning in Year 1+</a:t>
            </a:r>
          </a:p>
          <a:p>
            <a:pPr marL="342900" indent="-342900">
              <a:lnSpc>
                <a:spcPct val="120000"/>
              </a:lnSpc>
              <a:buFont typeface="Arial,Sans-Serif" pitchFamily="34" charset="0"/>
              <a:buChar char="•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Small group learning sessions (move children on from starting points)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20000"/>
              </a:lnSpc>
              <a:buFont typeface="Arial,Sans-Serif" pitchFamily="34" charset="0"/>
              <a:buChar char="•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Daily phonics, story time, singing and poetry</a:t>
            </a:r>
          </a:p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Additional support and interventions for children with additional needs or learning English for the first time.</a:t>
            </a:r>
          </a:p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endParaRPr lang="en-GB" sz="1600" dirty="0">
              <a:solidFill>
                <a:srgbClr val="01000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49778" y="155084"/>
            <a:ext cx="6479822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GB" sz="3200" dirty="0">
                <a:latin typeface="Nunito" panose="02000503030000020003" pitchFamily="2" charset="0"/>
                <a:cs typeface="Arial" panose="020B0604020202020204" pitchFamily="34" charset="0"/>
              </a:rPr>
              <a:t>A typical week for your child</a:t>
            </a:r>
          </a:p>
        </p:txBody>
      </p:sp>
    </p:spTree>
    <p:extLst>
      <p:ext uri="{BB962C8B-B14F-4D97-AF65-F5344CB8AC3E}">
        <p14:creationId xmlns:p14="http://schemas.microsoft.com/office/powerpoint/2010/main" val="3022362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5204746" y="149164"/>
            <a:ext cx="3610128" cy="48451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969468" y="246700"/>
            <a:ext cx="74096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altLang="en-US" sz="3200" dirty="0">
                <a:latin typeface="Nunito" panose="02000503030000020003" pitchFamily="2" charset="0"/>
                <a:cs typeface="Calibri" panose="020F0502020204030204" pitchFamily="34" charset="0"/>
              </a:rPr>
              <a:t>Our Curriculum </a:t>
            </a:r>
            <a:endParaRPr lang="en-GB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Picture 12" descr="http://img.cdn.schooljotter2.com/sampled/532177/930">
            <a:extLst>
              <a:ext uri="{FF2B5EF4-FFF2-40B4-BE49-F238E27FC236}">
                <a16:creationId xmlns:a16="http://schemas.microsoft.com/office/drawing/2014/main" id="{CF16BFCC-8BC4-C308-D435-AEBD77F149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5066" y="3078661"/>
            <a:ext cx="4546023" cy="20414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D2D017-9F26-2675-22FA-4AA00A210F4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9873" t="19940" r="31422" b="11672"/>
          <a:stretch/>
        </p:blipFill>
        <p:spPr>
          <a:xfrm rot="19959489">
            <a:off x="398605" y="1740982"/>
            <a:ext cx="2106210" cy="30915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99464C9-DD89-2795-25EE-70FCD3BB45E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0728" t="13694" r="30994" b="8948"/>
          <a:stretch/>
        </p:blipFill>
        <p:spPr>
          <a:xfrm>
            <a:off x="2198414" y="1030787"/>
            <a:ext cx="2361699" cy="3068595"/>
          </a:xfrm>
          <a:prstGeom prst="rect">
            <a:avLst/>
          </a:prstGeom>
        </p:spPr>
      </p:pic>
      <p:pic>
        <p:nvPicPr>
          <p:cNvPr id="4098" name="Picture 2" descr="Read, Write Inc | Shiney Row Primary School">
            <a:extLst>
              <a:ext uri="{FF2B5EF4-FFF2-40B4-BE49-F238E27FC236}">
                <a16:creationId xmlns:a16="http://schemas.microsoft.com/office/drawing/2014/main" id="{B6A596AD-9A9A-C695-BFDC-901872346E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6" t="4796" r="7636" b="38419"/>
          <a:stretch/>
        </p:blipFill>
        <p:spPr bwMode="auto">
          <a:xfrm rot="1326337">
            <a:off x="6958273" y="1726532"/>
            <a:ext cx="2093976" cy="994691"/>
          </a:xfrm>
          <a:prstGeom prst="rect">
            <a:avLst/>
          </a:prstGeom>
          <a:noFill/>
          <a:effectLst>
            <a:softEdge rad="1016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617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lant growing in a tree&#10;&#10;Description automatically generated">
            <a:extLst>
              <a:ext uri="{FF2B5EF4-FFF2-40B4-BE49-F238E27FC236}">
                <a16:creationId xmlns:a16="http://schemas.microsoft.com/office/drawing/2014/main" id="{EDD2525A-7A26-4D7B-92AD-71DE3042F0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4317626" y="293730"/>
            <a:ext cx="5143500" cy="45092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A5AF71B-96CE-4B6C-BB5F-232D8196D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0AAB24-1CEB-4F08-A1F5-D977B6BE5E4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88915" y="1284649"/>
            <a:ext cx="8691474" cy="3402141"/>
          </a:xfrm>
        </p:spPr>
        <p:txBody>
          <a:bodyPr vert="horz" lIns="68580" tIns="34290" rIns="68580" bIns="34290" rtlCol="0" anchor="t">
            <a:normAutofit fontScale="25000" lnSpcReduction="20000"/>
          </a:bodyPr>
          <a:lstStyle/>
          <a:p>
            <a:pPr marL="342900" indent="-342900">
              <a:lnSpc>
                <a:spcPct val="120000"/>
              </a:lnSpc>
              <a:defRPr/>
            </a:pP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Fielding Forest school</a:t>
            </a:r>
          </a:p>
          <a:p>
            <a:pPr marL="342900" indent="-342900">
              <a:lnSpc>
                <a:spcPct val="120000"/>
              </a:lnSpc>
              <a:defRPr/>
            </a:pPr>
            <a:r>
              <a:rPr lang="en-GB" sz="9600" dirty="0">
                <a:latin typeface="Arial" panose="020B0604020202020204" pitchFamily="34" charset="0"/>
                <a:cs typeface="Arial" panose="020B0604020202020204" pitchFamily="34" charset="0"/>
              </a:rPr>
              <a:t>Specialist Music, French and PE lessons</a:t>
            </a:r>
          </a:p>
          <a:p>
            <a:pPr marL="342900" indent="-342900">
              <a:lnSpc>
                <a:spcPct val="120000"/>
              </a:lnSpc>
              <a:defRPr/>
            </a:pPr>
            <a:r>
              <a:rPr lang="en-GB" sz="9600" dirty="0">
                <a:latin typeface="Arial"/>
                <a:cs typeface="Arial"/>
              </a:rPr>
              <a:t>Specialist Clubs</a:t>
            </a:r>
          </a:p>
          <a:p>
            <a:pPr marL="0" indent="0">
              <a:lnSpc>
                <a:spcPct val="120000"/>
              </a:lnSpc>
              <a:buNone/>
              <a:defRPr/>
            </a:pPr>
            <a:endParaRPr lang="en-GB" sz="9600" dirty="0">
              <a:latin typeface="Arial"/>
              <a:cs typeface="Arial"/>
            </a:endParaRP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GB" sz="9600" dirty="0">
                <a:latin typeface="Arial"/>
                <a:cs typeface="Arial"/>
              </a:rPr>
              <a:t>Golden moments:</a:t>
            </a:r>
            <a:endParaRPr lang="en-GB" dirty="0">
              <a:latin typeface="Calibri" panose="020F0502020204030204"/>
              <a:ea typeface="Calibri"/>
              <a:cs typeface="Calibri"/>
            </a:endParaRP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GB" sz="9600" dirty="0">
                <a:latin typeface="Arial"/>
                <a:cs typeface="Arial"/>
              </a:rPr>
              <a:t>Zoo Visit, Chicks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en-GB" sz="9600" dirty="0">
                <a:latin typeface="Arial"/>
                <a:cs typeface="Arial"/>
              </a:rPr>
              <a:t>Trips linked to our learning challenges</a:t>
            </a:r>
          </a:p>
          <a:p>
            <a:pPr marL="342900" indent="-342900">
              <a:lnSpc>
                <a:spcPct val="120000"/>
              </a:lnSpc>
              <a:defRPr/>
            </a:pPr>
            <a:endParaRPr lang="en-GB" sz="1200" dirty="0">
              <a:solidFill>
                <a:srgbClr val="01000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20000"/>
              </a:lnSpc>
              <a:defRPr/>
            </a:pPr>
            <a:endParaRPr lang="en-GB" sz="1400" dirty="0">
              <a:solidFill>
                <a:srgbClr val="01000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815" indent="-170815"/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69DF18-A075-422A-BDE6-B3F2E49ACB1E}"/>
              </a:ext>
            </a:extLst>
          </p:cNvPr>
          <p:cNvSpPr/>
          <p:nvPr/>
        </p:nvSpPr>
        <p:spPr>
          <a:xfrm>
            <a:off x="2476054" y="258474"/>
            <a:ext cx="5753546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GB" sz="3200" dirty="0">
                <a:latin typeface="Nunito" panose="02000503030000020003" pitchFamily="2" charset="0"/>
                <a:cs typeface="Arial" panose="020B0604020202020204" pitchFamily="34" charset="0"/>
              </a:rPr>
              <a:t>Unique to Fielding</a:t>
            </a:r>
          </a:p>
        </p:txBody>
      </p:sp>
      <p:pic>
        <p:nvPicPr>
          <p:cNvPr id="2050" name="Picture 2" descr="1,200+ Little Chick In Child Hands Stock Photos, Pictures &amp; Royalty-Free  Images - iStock">
            <a:extLst>
              <a:ext uri="{FF2B5EF4-FFF2-40B4-BE49-F238E27FC236}">
                <a16:creationId xmlns:a16="http://schemas.microsoft.com/office/drawing/2014/main" id="{1D369C8F-95F2-CA34-EE9E-61484051F4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46"/>
          <a:stretch/>
        </p:blipFill>
        <p:spPr bwMode="auto">
          <a:xfrm>
            <a:off x="7014520" y="3170373"/>
            <a:ext cx="1865870" cy="1812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remium Photo | Women rubber boots trek through muddy autumn forest  generated by AI">
            <a:extLst>
              <a:ext uri="{FF2B5EF4-FFF2-40B4-BE49-F238E27FC236}">
                <a16:creationId xmlns:a16="http://schemas.microsoft.com/office/drawing/2014/main" id="{9FB94A4E-3DE1-A9B8-F436-EA0C944C24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86" t="4175" r="17533" b="7044"/>
          <a:stretch/>
        </p:blipFill>
        <p:spPr bwMode="auto">
          <a:xfrm>
            <a:off x="6938042" y="59093"/>
            <a:ext cx="2036932" cy="191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796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71EB45A-88CD-49EF-A427-B1FD7BC87EE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</a:blip>
          <a:stretch>
            <a:fillRect/>
          </a:stretch>
        </p:blipFill>
        <p:spPr>
          <a:xfrm>
            <a:off x="79328" y="0"/>
            <a:ext cx="4492671" cy="51435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70312" y="1183424"/>
            <a:ext cx="7966865" cy="405393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GB" sz="2000" dirty="0">
                <a:latin typeface="Arial"/>
                <a:cs typeface="Arial"/>
              </a:rPr>
              <a:t>Stay and Play sessions </a:t>
            </a:r>
          </a:p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GB" sz="2000" dirty="0">
                <a:latin typeface="Arial"/>
                <a:cs typeface="Arial"/>
              </a:rPr>
              <a:t>Trips – Parent Volunteers Needed </a:t>
            </a:r>
          </a:p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GB" sz="2000" dirty="0">
                <a:latin typeface="Arial"/>
                <a:cs typeface="Arial"/>
              </a:rPr>
              <a:t>Parent Readers </a:t>
            </a:r>
          </a:p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GB" sz="2000" dirty="0">
                <a:latin typeface="Arial"/>
                <a:cs typeface="Arial"/>
              </a:rPr>
              <a:t>PTFA - </a:t>
            </a:r>
            <a:r>
              <a:rPr lang="en-GB" sz="2000" dirty="0">
                <a:latin typeface="Arial"/>
                <a:cs typeface="Arial"/>
                <a:hlinkClick r:id="rId4"/>
              </a:rPr>
              <a:t>https://www.fieldingprimary.com/ptfa/</a:t>
            </a:r>
            <a:endParaRPr lang="en-GB" sz="2000" dirty="0">
              <a:latin typeface="Arial"/>
              <a:cs typeface="Arial"/>
            </a:endParaRPr>
          </a:p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GB" sz="2000" dirty="0">
                <a:latin typeface="Arial"/>
                <a:cs typeface="Arial"/>
              </a:rPr>
              <a:t>Reading with your child – recording in reading record daily </a:t>
            </a:r>
          </a:p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GB" sz="2000" dirty="0">
                <a:latin typeface="Arial"/>
                <a:cs typeface="Arial"/>
              </a:rPr>
              <a:t>Home Learning – Phonics and key words (individual activities if needed)</a:t>
            </a:r>
          </a:p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GB" sz="2000">
                <a:latin typeface="Arial"/>
                <a:cs typeface="Arial"/>
              </a:rPr>
              <a:t>Reception Notice board (updated every Friday) </a:t>
            </a:r>
          </a:p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GB" sz="2000" dirty="0">
                <a:latin typeface="Arial"/>
                <a:cs typeface="Arial"/>
              </a:rPr>
              <a:t>Termly Parent Consultation Meetings</a:t>
            </a:r>
          </a:p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r>
              <a:rPr lang="en-GB" sz="2000" dirty="0">
                <a:latin typeface="Arial"/>
                <a:cs typeface="Arial"/>
              </a:rPr>
              <a:t>Wow Moments</a:t>
            </a:r>
          </a:p>
          <a:p>
            <a:pPr marL="342900" indent="-342900">
              <a:lnSpc>
                <a:spcPct val="120000"/>
              </a:lnSpc>
              <a:buFont typeface="Arial" pitchFamily="34" charset="0"/>
              <a:buChar char="•"/>
              <a:defRPr/>
            </a:pPr>
            <a:endParaRPr lang="en-GB" sz="1600" dirty="0">
              <a:solidFill>
                <a:srgbClr val="01000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1406" y="326376"/>
            <a:ext cx="6479822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en-GB" sz="3200" dirty="0">
                <a:latin typeface="Nunito" panose="02000503030000020003" pitchFamily="2" charset="0"/>
                <a:cs typeface="Arial" panose="020B0604020202020204" pitchFamily="34" charset="0"/>
              </a:rPr>
              <a:t>Parent Involvement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FBD600A-40A3-73D0-C449-23857A57453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1818" t="31111" r="14377" b="43333"/>
          <a:stretch/>
        </p:blipFill>
        <p:spPr>
          <a:xfrm>
            <a:off x="7630726" y="0"/>
            <a:ext cx="1433946" cy="1769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9EBCBA6-C3B3-AD88-F1A6-BC4EFFD0CE4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7362" t="42638" r="23093" b="35615"/>
          <a:stretch/>
        </p:blipFill>
        <p:spPr>
          <a:xfrm rot="792284">
            <a:off x="5835625" y="1243261"/>
            <a:ext cx="1658406" cy="1230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5313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C48146E-651F-43DB-8FCA-46F1C9AF14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19708"/>
            <a:ext cx="9236314" cy="50424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83320" y="1339021"/>
            <a:ext cx="3510102" cy="1697606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170815" indent="-170815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815" indent="-170815"/>
            <a:endParaRPr lang="en-GB" dirty="0">
              <a:cs typeface="Calibri" panose="020F0502020204030204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1409105" y="241020"/>
            <a:ext cx="6325790" cy="1159249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0" indent="0" algn="ctr">
              <a:buNone/>
            </a:pPr>
            <a:r>
              <a:rPr lang="en-GB" altLang="en-US" sz="3200" dirty="0">
                <a:latin typeface="Nunito" panose="02000503030000020003" pitchFamily="2" charset="0"/>
                <a:cs typeface="Calibri" panose="020F0502020204030204" pitchFamily="34" charset="0"/>
              </a:rPr>
              <a:t>Our Routines</a:t>
            </a:r>
            <a:endParaRPr lang="en-GB" sz="3200" dirty="0">
              <a:latin typeface="Nunito" panose="02000503030000020003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62872" y="1419225"/>
            <a:ext cx="3898422" cy="101566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D1047CC-EA4C-6E29-BCB6-3A4DE9949FEC}"/>
              </a:ext>
            </a:extLst>
          </p:cNvPr>
          <p:cNvSpPr txBox="1">
            <a:spLocks/>
          </p:cNvSpPr>
          <p:nvPr/>
        </p:nvSpPr>
        <p:spPr>
          <a:xfrm>
            <a:off x="223286" y="1663551"/>
            <a:ext cx="8697428" cy="16976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171446" indent="-171446" algn="l" defTabSz="685783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1pPr>
            <a:lvl2pPr marL="51433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2pPr>
            <a:lvl3pPr marL="857228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3pPr>
            <a:lvl4pPr marL="1200120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4pPr>
            <a:lvl5pPr marL="1543012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5pPr>
            <a:lvl6pPr marL="1885903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95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86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7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253722-B8AE-6C1E-E4F4-8ED9371244A5}"/>
              </a:ext>
            </a:extLst>
          </p:cNvPr>
          <p:cNvSpPr txBox="1"/>
          <p:nvPr/>
        </p:nvSpPr>
        <p:spPr>
          <a:xfrm>
            <a:off x="448963" y="1293221"/>
            <a:ext cx="816369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Morning drop off – 8.45am to 9.00am 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Afternoon pick up – 3.30pm (child go to ASC after 3.45pm)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Soft Start – 8.45am – 9.00am. Classroom doors close at 9am – if door is closed, please take child to the office. 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Breakfast/After School and Specialist Clubs collect from classroom</a:t>
            </a:r>
          </a:p>
        </p:txBody>
      </p:sp>
    </p:spTree>
    <p:extLst>
      <p:ext uri="{BB962C8B-B14F-4D97-AF65-F5344CB8AC3E}">
        <p14:creationId xmlns:p14="http://schemas.microsoft.com/office/powerpoint/2010/main" val="12069076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C48146E-651F-43DB-8FCA-46F1C9AF14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1093"/>
            <a:ext cx="9236314" cy="50424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83320" y="1339021"/>
            <a:ext cx="3510102" cy="1697606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170815" indent="-170815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815" indent="-170815"/>
            <a:endParaRPr lang="en-GB" dirty="0">
              <a:cs typeface="Calibri" panose="020F0502020204030204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1409105" y="241020"/>
            <a:ext cx="6325790" cy="1159249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0" indent="0" algn="ctr">
              <a:buNone/>
            </a:pPr>
            <a:r>
              <a:rPr lang="en-GB" altLang="en-US" sz="3200" dirty="0">
                <a:latin typeface="Nunito" panose="02000503030000020003" pitchFamily="2" charset="0"/>
                <a:cs typeface="Calibri" panose="020F0502020204030204" pitchFamily="34" charset="0"/>
              </a:rPr>
              <a:t>After school Clubs/Specialist Clubs</a:t>
            </a:r>
            <a:endParaRPr lang="en-GB" sz="3200" dirty="0">
              <a:latin typeface="Nunito" panose="02000503030000020003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62872" y="1419225"/>
            <a:ext cx="3898422" cy="101566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D1047CC-EA4C-6E29-BCB6-3A4DE9949FEC}"/>
              </a:ext>
            </a:extLst>
          </p:cNvPr>
          <p:cNvSpPr txBox="1">
            <a:spLocks/>
          </p:cNvSpPr>
          <p:nvPr/>
        </p:nvSpPr>
        <p:spPr>
          <a:xfrm>
            <a:off x="223286" y="1663551"/>
            <a:ext cx="8697428" cy="1697606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171446" indent="-171446" algn="l" defTabSz="685783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1pPr>
            <a:lvl2pPr marL="51433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2pPr>
            <a:lvl3pPr marL="857228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3pPr>
            <a:lvl4pPr marL="1200120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4pPr>
            <a:lvl5pPr marL="1543012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5pPr>
            <a:lvl6pPr marL="1885903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95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86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7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253722-B8AE-6C1E-E4F4-8ED9371244A5}"/>
              </a:ext>
            </a:extLst>
          </p:cNvPr>
          <p:cNvSpPr txBox="1"/>
          <p:nvPr/>
        </p:nvSpPr>
        <p:spPr>
          <a:xfrm>
            <a:off x="448963" y="1293221"/>
            <a:ext cx="8163695" cy="40010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>
                <a:latin typeface="Arial"/>
                <a:cs typeface="Arial"/>
              </a:rPr>
              <a:t>Friday 3rd July</a:t>
            </a:r>
            <a:r>
              <a:rPr lang="en-GB" sz="2400" dirty="0">
                <a:latin typeface="Arial"/>
                <a:cs typeface="Arial"/>
              </a:rPr>
              <a:t> – programme of specialist clubs on website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>
                <a:latin typeface="Arial"/>
                <a:cs typeface="Arial"/>
              </a:rPr>
              <a:t>Specialist clubs go ‘live’ for Reception – 7th July at 8pm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/>
                <a:cs typeface="Arial"/>
              </a:rPr>
              <a:t>Check your login details work so you are able to book</a:t>
            </a:r>
            <a:endParaRPr lang="en-GB" sz="2400" dirty="0">
              <a:highlight>
                <a:srgbClr val="FFFF00"/>
              </a:highlight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Small healthy snack needed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https://www.fieldingprimary.com/specialist-clubs/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415C99E-4C30-3ED1-0C62-7B4503AAEFF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1621" t="31391" r="13751" b="43544"/>
          <a:stretch/>
        </p:blipFill>
        <p:spPr>
          <a:xfrm>
            <a:off x="7150444" y="3543484"/>
            <a:ext cx="1544594" cy="1544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272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erson sitting at a table with a plate of food&#10;&#10;Description automatically generated">
            <a:extLst>
              <a:ext uri="{FF2B5EF4-FFF2-40B4-BE49-F238E27FC236}">
                <a16:creationId xmlns:a16="http://schemas.microsoft.com/office/drawing/2014/main" id="{D0C1D8C8-49C1-48DB-ACE1-E326DFE521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alphaModFix amt="2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9081246" cy="51435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1431122" y="491874"/>
            <a:ext cx="76501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3200" dirty="0">
                <a:solidFill>
                  <a:srgbClr val="10069F"/>
                </a:solidFill>
                <a:latin typeface="Nunito" panose="02000503030000020003" pitchFamily="2" charset="0"/>
                <a:ea typeface="+mj-ea"/>
                <a:cs typeface="Calibri" panose="020F0502020204030204" pitchFamily="34" charset="0"/>
              </a:rPr>
              <a:t>Eating together ‘Family style dining’ </a:t>
            </a:r>
            <a:endParaRPr lang="en-GB" sz="3200" dirty="0">
              <a:solidFill>
                <a:srgbClr val="10069F"/>
              </a:solidFill>
              <a:latin typeface="Nunito" panose="02000503030000020003" pitchFamily="2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8045" y="1281065"/>
            <a:ext cx="8162895" cy="34778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cs typeface="Arial"/>
              </a:rPr>
              <a:t>Learning to use a knife and fork (fine motor)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cs typeface="Arial"/>
              </a:rPr>
              <a:t>Social communication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cs typeface="Arial"/>
              </a:rPr>
              <a:t>Hesitant eaters (sharing new tastes)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cs typeface="Arial"/>
              </a:rPr>
              <a:t>ISS Catering Company prepare freshly cooked food on the premises;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cs typeface="Arial"/>
              </a:rPr>
              <a:t>Can meet all dietary needs (inform class teacher)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cs typeface="Arial"/>
              </a:rPr>
              <a:t>Options each day, including vegetarian, Halal options;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cs typeface="Arial"/>
              </a:rPr>
              <a:t>Menu online to check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cs typeface="Arial"/>
              </a:rPr>
              <a:t>Speak to Marsha around any children who need special meal due to allergy.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/>
                <a:cs typeface="Arial"/>
              </a:rPr>
              <a:t>Packed Lunch option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0E5D8B-E8D8-0364-E6C9-B10732CF96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1683" t="30496" r="14041" b="43131"/>
          <a:stretch/>
        </p:blipFill>
        <p:spPr>
          <a:xfrm>
            <a:off x="7388109" y="1449027"/>
            <a:ext cx="1569691" cy="193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6725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Title 3"/>
          <p:cNvSpPr txBox="1">
            <a:spLocks/>
          </p:cNvSpPr>
          <p:nvPr/>
        </p:nvSpPr>
        <p:spPr>
          <a:xfrm>
            <a:off x="696645" y="301600"/>
            <a:ext cx="7993063" cy="618323"/>
          </a:xfrm>
          <a:prstGeom prst="rect">
            <a:avLst/>
          </a:prstGeom>
        </p:spPr>
        <p:txBody>
          <a:bodyPr/>
          <a:lstStyle>
            <a:lvl1pPr algn="l" defTabSz="68578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rgbClr val="10069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altLang="en-US" sz="3200" dirty="0">
                <a:latin typeface="Nunito" panose="02000503030000020003" pitchFamily="2" charset="0"/>
                <a:cs typeface="Calibri" panose="020F0502020204030204" pitchFamily="34" charset="0"/>
              </a:rPr>
              <a:t>Getting ready for the first day 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1066265"/>
            <a:ext cx="577590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uniform – all items to be labelled and easy fastening (Velcro shoes)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wear PE kit to school on Thursday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Reading folder (gift in Autumn if new to Fielding)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labelled water bottle and fruit container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spare set of clothes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wellington boots for Fielding Forest sessions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PE bag on club days (example-ballet) 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8B0D5A-DA8E-470A-BB9B-9ACD54D0A7D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5209570" y="-28833"/>
            <a:ext cx="3835136" cy="512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41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9 Things to Do with Kids This Summer on a Budget | MoneyNuggets">
            <a:extLst>
              <a:ext uri="{FF2B5EF4-FFF2-40B4-BE49-F238E27FC236}">
                <a16:creationId xmlns:a16="http://schemas.microsoft.com/office/drawing/2014/main" id="{A11DFB7B-9D0C-702F-1066-60FCC0424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1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15" y="0"/>
            <a:ext cx="920710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83320" y="1339021"/>
            <a:ext cx="3510102" cy="1697606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170815" indent="-170815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815" indent="-170815"/>
            <a:endParaRPr lang="en-GB" dirty="0">
              <a:cs typeface="Calibri" panose="020F0502020204030204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1891904" y="259976"/>
            <a:ext cx="6325790" cy="1159249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0" indent="0" algn="ctr">
              <a:buNone/>
            </a:pPr>
            <a:r>
              <a:rPr lang="en-GB" altLang="en-US" sz="3200" dirty="0">
                <a:latin typeface="Nunito" panose="02000503030000020003" pitchFamily="2" charset="0"/>
                <a:cs typeface="Calibri" panose="020F0502020204030204" pitchFamily="34" charset="0"/>
              </a:rPr>
              <a:t>Preparing your child over the summer</a:t>
            </a:r>
            <a:endParaRPr lang="en-GB" sz="3200" dirty="0">
              <a:latin typeface="Nunito" panose="02000503030000020003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62872" y="1419225"/>
            <a:ext cx="3898422" cy="101566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D1047CC-EA4C-6E29-BCB6-3A4DE9949FEC}"/>
              </a:ext>
            </a:extLst>
          </p:cNvPr>
          <p:cNvSpPr txBox="1">
            <a:spLocks/>
          </p:cNvSpPr>
          <p:nvPr/>
        </p:nvSpPr>
        <p:spPr>
          <a:xfrm>
            <a:off x="223286" y="1631092"/>
            <a:ext cx="6853017" cy="3128621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171446" indent="-171446" algn="l" defTabSz="685783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1pPr>
            <a:lvl2pPr marL="51433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2pPr>
            <a:lvl3pPr marL="857228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3pPr>
            <a:lvl4pPr marL="1200120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4pPr>
            <a:lvl5pPr marL="1543012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5pPr>
            <a:lvl6pPr marL="1885903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95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86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7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Talk about routines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Toilet training if needed (essential) 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If your child is anxious (walk past school regularly, practise your walk to school) 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Talk with positivity about school</a:t>
            </a:r>
          </a:p>
          <a:p>
            <a:pPr algn="ctr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Read the Colour Monster – talk about feelings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23841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C48146E-651F-43DB-8FCA-46F1C9AF14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50475" y="50546"/>
            <a:ext cx="3755483" cy="50424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583320" y="1339021"/>
            <a:ext cx="3510102" cy="1697606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170815" indent="-170815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815" indent="-170815"/>
            <a:endParaRPr lang="en-GB" dirty="0">
              <a:cs typeface="Calibri" panose="020F0502020204030204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724777" y="441505"/>
            <a:ext cx="5479047" cy="1159249"/>
          </a:xfrm>
        </p:spPr>
        <p:txBody>
          <a:bodyPr vert="horz" lIns="68580" tIns="34290" rIns="68580" bIns="34290" rtlCol="0" anchor="t"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Nunito" panose="02000503030000020003" pitchFamily="2" charset="0"/>
              </a:rPr>
              <a:t>Rest of the Evening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5815914" y="1419225"/>
            <a:ext cx="2745380" cy="1015663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4D1047CC-EA4C-6E29-BCB6-3A4DE9949FEC}"/>
              </a:ext>
            </a:extLst>
          </p:cNvPr>
          <p:cNvSpPr txBox="1">
            <a:spLocks/>
          </p:cNvSpPr>
          <p:nvPr/>
        </p:nvSpPr>
        <p:spPr>
          <a:xfrm>
            <a:off x="-190526" y="948678"/>
            <a:ext cx="6394861" cy="2965249"/>
          </a:xfrm>
          <a:prstGeom prst="rect">
            <a:avLst/>
          </a:prstGeom>
        </p:spPr>
        <p:txBody>
          <a:bodyPr vert="horz" lIns="68580" tIns="34290" rIns="68580" bIns="34290" rtlCol="0" anchor="t">
            <a:normAutofit fontScale="85000" lnSpcReduction="20000"/>
          </a:bodyPr>
          <a:lstStyle>
            <a:lvl1pPr marL="171446" indent="-171446" algn="l" defTabSz="685783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1pPr>
            <a:lvl2pPr marL="51433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2pPr>
            <a:lvl3pPr marL="857228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3pPr>
            <a:lvl4pPr marL="1200120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4pPr>
            <a:lvl5pPr marL="1543012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5pPr>
            <a:lvl6pPr marL="1885903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95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86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7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n-GB" sz="2200" b="1" dirty="0">
              <a:latin typeface="Nunito" panose="02000503030000020003" pitchFamily="2" charset="0"/>
              <a:cs typeface="Arial" panose="020B0604020202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200" b="1" dirty="0">
                <a:latin typeface="Nunito" panose="02000503030000020003" pitchFamily="2" charset="0"/>
                <a:cs typeface="Arial" panose="020B0604020202020204" pitchFamily="34" charset="0"/>
              </a:rPr>
              <a:t>5.30pm-6.00pm Time to connect</a:t>
            </a:r>
          </a:p>
          <a:p>
            <a:pPr marL="170815" indent="-170815" algn="ctr"/>
            <a:r>
              <a:rPr lang="en-GB" sz="2200" dirty="0">
                <a:latin typeface="Nunito" panose="02000503030000020003" pitchFamily="2" charset="0"/>
                <a:cs typeface="Arial" panose="020B0604020202020204" pitchFamily="34" charset="0"/>
              </a:rPr>
              <a:t>Second hand uniform shop open</a:t>
            </a:r>
          </a:p>
          <a:p>
            <a:pPr marL="170815" indent="-170815" algn="ctr"/>
            <a:r>
              <a:rPr lang="en-GB" sz="2200">
                <a:latin typeface="Nunito"/>
                <a:cs typeface="Arial"/>
              </a:rPr>
              <a:t>Check your child’s dietary/medical needs</a:t>
            </a:r>
          </a:p>
          <a:p>
            <a:pPr marL="170815" indent="-170815" algn="ctr"/>
            <a:r>
              <a:rPr lang="en-GB" sz="2200" dirty="0">
                <a:latin typeface="Nunito" panose="02000503030000020003" pitchFamily="2" charset="0"/>
                <a:cs typeface="Arial" panose="020B0604020202020204" pitchFamily="34" charset="0"/>
              </a:rPr>
              <a:t>Meet ISS (RS classroom)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200" b="1" dirty="0">
                <a:latin typeface="Nunito" panose="02000503030000020003" pitchFamily="2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200" b="1" dirty="0">
                <a:latin typeface="Nunito"/>
                <a:cs typeface="Arial"/>
              </a:rPr>
              <a:t>       6.00pm – 6.15pm Meet the Mr </a:t>
            </a:r>
            <a:r>
              <a:rPr lang="en-GB" sz="2200" b="1" dirty="0" err="1">
                <a:latin typeface="Nunito"/>
                <a:cs typeface="Arial"/>
              </a:rPr>
              <a:t>Dunmall</a:t>
            </a:r>
            <a:r>
              <a:rPr lang="en-GB" sz="2200" b="1" dirty="0">
                <a:latin typeface="Nunito"/>
                <a:cs typeface="Arial"/>
              </a:rPr>
              <a:t> &amp; Mrs Haines (sports hall)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GB" sz="2200" dirty="0">
                <a:latin typeface="Nunito" panose="02000503030000020003" pitchFamily="2" charset="0"/>
                <a:cs typeface="Arial" panose="020B0604020202020204" pitchFamily="34" charset="0"/>
              </a:rPr>
              <a:t>if new to Fielding</a:t>
            </a: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2200">
                <a:latin typeface="Nunito"/>
                <a:cs typeface="Arial"/>
              </a:rPr>
              <a:t>PTFA Reps - </a:t>
            </a:r>
            <a:r>
              <a:rPr lang="en-GB" sz="1800">
                <a:highlight>
                  <a:srgbClr val="FFFF00"/>
                </a:highlight>
                <a:latin typeface="Nunito"/>
                <a:cs typeface="Arial"/>
              </a:rPr>
              <a:t>Sign up to your class WhatsApp group</a:t>
            </a:r>
          </a:p>
          <a:p>
            <a:pPr marL="170815" indent="-170815"/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815" indent="-170815"/>
            <a:endParaRPr lang="en-GB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3074" name="Picture 2" descr="Audience Q&amp;A: How To Remain Cool Under Pressure">
            <a:extLst>
              <a:ext uri="{FF2B5EF4-FFF2-40B4-BE49-F238E27FC236}">
                <a16:creationId xmlns:a16="http://schemas.microsoft.com/office/drawing/2014/main" id="{AD1957F5-C486-A7A9-AE7B-A5546E4DF2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5" t="25116" r="25000" b="28755"/>
          <a:stretch/>
        </p:blipFill>
        <p:spPr bwMode="auto">
          <a:xfrm>
            <a:off x="5843089" y="1800903"/>
            <a:ext cx="2905213" cy="1361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Placeholder 2"/>
          <p:cNvSpPr txBox="1">
            <a:spLocks/>
          </p:cNvSpPr>
          <p:nvPr/>
        </p:nvSpPr>
        <p:spPr>
          <a:xfrm>
            <a:off x="0" y="3241589"/>
            <a:ext cx="4447473" cy="1973398"/>
          </a:xfrm>
          <a:prstGeom prst="rect">
            <a:avLst/>
          </a:prstGeom>
        </p:spPr>
        <p:txBody>
          <a:bodyPr vert="horz" lIns="68580" tIns="34290" rIns="68580" bIns="34290" rtlCol="0" anchor="t">
            <a:normAutofit fontScale="92500" lnSpcReduction="20000"/>
          </a:bodyPr>
          <a:lstStyle>
            <a:lvl1pPr marL="171446" indent="-171446" algn="l" defTabSz="685783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1pPr>
            <a:lvl2pPr marL="51433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2pPr>
            <a:lvl3pPr marL="857228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3pPr>
            <a:lvl4pPr marL="1200120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4pPr>
            <a:lvl5pPr marL="1543012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0069F"/>
                </a:solidFill>
                <a:latin typeface="+mn-lt"/>
                <a:ea typeface="+mn-ea"/>
                <a:cs typeface="+mn-cs"/>
              </a:defRPr>
            </a:lvl5pPr>
            <a:lvl6pPr marL="1885903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95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86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7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815" indent="-170815"/>
            <a:endParaRPr lang="en-GB" sz="1500" dirty="0">
              <a:ea typeface="Calibri" panose="020F0502020204030204"/>
              <a:cs typeface="Calibri" panose="020F0502020204030204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500" dirty="0">
                <a:latin typeface="Nunito"/>
              </a:rPr>
              <a:t>Contact and follow us:</a:t>
            </a:r>
            <a:endParaRPr lang="en-GB" sz="1500" dirty="0">
              <a:latin typeface="Nunito" panose="02000503030000020003" pitchFamily="2" charset="0"/>
            </a:endParaRPr>
          </a:p>
          <a:p>
            <a:pPr marL="170815" indent="-170815">
              <a:buFont typeface="Arial" panose="020B0604020202020204" pitchFamily="34" charset="0"/>
              <a:buBlip>
                <a:blip r:embed="rId4"/>
              </a:buBlip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020 8567 9524</a:t>
            </a:r>
          </a:p>
          <a:p>
            <a:pPr marL="170815" indent="-170815">
              <a:buFont typeface="Arial" panose="020B0604020202020204" pitchFamily="34" charset="0"/>
              <a:buBlip>
                <a:blip r:embed="rId5"/>
              </a:buBlip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admin@fielding.ealing.sch.uk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815" indent="-170815">
              <a:buFont typeface="Arial" panose="020B0604020202020204" pitchFamily="34" charset="0"/>
              <a:buBlip>
                <a:blip r:embed="rId7"/>
              </a:buBlip>
            </a:pP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https://www.facebook.com/fielding.primary/</a:t>
            </a:r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0815" indent="-170815">
              <a:buFont typeface="Arial" panose="020B0604020202020204" pitchFamily="34" charset="0"/>
              <a:buBlip>
                <a:blip r:embed="rId9"/>
              </a:buBlip>
            </a:pPr>
            <a:r>
              <a:rPr lang="en-GB" sz="1500" dirty="0">
                <a:latin typeface="Arial"/>
                <a:cs typeface="Arial"/>
              </a:rPr>
              <a:t>@fieldingprimary</a:t>
            </a:r>
          </a:p>
        </p:txBody>
      </p:sp>
    </p:spTree>
    <p:extLst>
      <p:ext uri="{BB962C8B-B14F-4D97-AF65-F5344CB8AC3E}">
        <p14:creationId xmlns:p14="http://schemas.microsoft.com/office/powerpoint/2010/main" val="3705394902"/>
      </p:ext>
    </p:extLst>
  </p:cSld>
  <p:clrMapOvr>
    <a:masterClrMapping/>
  </p:clrMapOvr>
</p:sld>
</file>

<file path=ppt/theme/theme1.xml><?xml version="1.0" encoding="utf-8"?>
<a:theme xmlns:a="http://schemas.openxmlformats.org/drawingml/2006/main" name="SM-template-20140529">
  <a:themeElements>
    <a:clrScheme name="Custom 1">
      <a:dk1>
        <a:srgbClr val="333333"/>
      </a:dk1>
      <a:lt1>
        <a:sysClr val="window" lastClr="FFFFFF"/>
      </a:lt1>
      <a:dk2>
        <a:srgbClr val="666666"/>
      </a:dk2>
      <a:lt2>
        <a:srgbClr val="EEECE1"/>
      </a:lt2>
      <a:accent1>
        <a:srgbClr val="8BAB42"/>
      </a:accent1>
      <a:accent2>
        <a:srgbClr val="CCCCCC"/>
      </a:accent2>
      <a:accent3>
        <a:srgbClr val="60574C"/>
      </a:accent3>
      <a:accent4>
        <a:srgbClr val="31859C"/>
      </a:accent4>
      <a:accent5>
        <a:srgbClr val="A8BC33"/>
      </a:accent5>
      <a:accent6>
        <a:srgbClr val="FFFFFF"/>
      </a:accent6>
      <a:hlink>
        <a:srgbClr val="31859C"/>
      </a:hlink>
      <a:folHlink>
        <a:srgbClr val="31859C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Data slides">
  <a:themeElements>
    <a:clrScheme name="Custom 1">
      <a:dk1>
        <a:srgbClr val="10069F"/>
      </a:dk1>
      <a:lt1>
        <a:srgbClr val="FFFFFF"/>
      </a:lt1>
      <a:dk2>
        <a:srgbClr val="00B140"/>
      </a:dk2>
      <a:lt2>
        <a:srgbClr val="A2AAAD"/>
      </a:lt2>
      <a:accent1>
        <a:srgbClr val="8FD6BD"/>
      </a:accent1>
      <a:accent2>
        <a:srgbClr val="F9423A"/>
      </a:accent2>
      <a:accent3>
        <a:srgbClr val="C724B1"/>
      </a:accent3>
      <a:accent4>
        <a:srgbClr val="FFB81C"/>
      </a:accent4>
      <a:accent5>
        <a:srgbClr val="F1B2DC"/>
      </a:accent5>
      <a:accent6>
        <a:srgbClr val="DCBFA6"/>
      </a:accent6>
      <a:hlink>
        <a:srgbClr val="10069F"/>
      </a:hlink>
      <a:folHlink>
        <a:srgbClr val="A7C6E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Response Summary">
  <a:themeElements>
    <a:clrScheme name="Custom 1">
      <a:dk1>
        <a:srgbClr val="333333"/>
      </a:dk1>
      <a:lt1>
        <a:sysClr val="window" lastClr="FFFFFF"/>
      </a:lt1>
      <a:dk2>
        <a:srgbClr val="666666"/>
      </a:dk2>
      <a:lt2>
        <a:srgbClr val="EEECE1"/>
      </a:lt2>
      <a:accent1>
        <a:srgbClr val="8BAB42"/>
      </a:accent1>
      <a:accent2>
        <a:srgbClr val="CCCCCC"/>
      </a:accent2>
      <a:accent3>
        <a:srgbClr val="60574C"/>
      </a:accent3>
      <a:accent4>
        <a:srgbClr val="31859C"/>
      </a:accent4>
      <a:accent5>
        <a:srgbClr val="A8BC33"/>
      </a:accent5>
      <a:accent6>
        <a:srgbClr val="FFFFFF"/>
      </a:accent6>
      <a:hlink>
        <a:srgbClr val="31859C"/>
      </a:hlink>
      <a:folHlink>
        <a:srgbClr val="31859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Fielding Primary Theme">
  <a:themeElements>
    <a:clrScheme name="Fielding Colours">
      <a:dk1>
        <a:srgbClr val="10069F"/>
      </a:dk1>
      <a:lt1>
        <a:srgbClr val="FFFFFF"/>
      </a:lt1>
      <a:dk2>
        <a:srgbClr val="00B140"/>
      </a:dk2>
      <a:lt2>
        <a:srgbClr val="A2AAAD"/>
      </a:lt2>
      <a:accent1>
        <a:srgbClr val="8FD6BD"/>
      </a:accent1>
      <a:accent2>
        <a:srgbClr val="F9423A"/>
      </a:accent2>
      <a:accent3>
        <a:srgbClr val="C724B1"/>
      </a:accent3>
      <a:accent4>
        <a:srgbClr val="FFB81C"/>
      </a:accent4>
      <a:accent5>
        <a:srgbClr val="F1B2DC"/>
      </a:accent5>
      <a:accent6>
        <a:srgbClr val="DCBFA6"/>
      </a:accent6>
      <a:hlink>
        <a:srgbClr val="10069F"/>
      </a:hlink>
      <a:folHlink>
        <a:srgbClr val="A7C6E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70c7758-933f-4335-ba9b-7270d4878b5f">
      <Terms xmlns="http://schemas.microsoft.com/office/infopath/2007/PartnerControls"/>
    </lcf76f155ced4ddcb4097134ff3c332f>
    <TaxCatchAll xmlns="b2c54553-9eaa-4c48-a225-49cc7f4f68c1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F4D09FCBD64047807541EC34952A82" ma:contentTypeVersion="19" ma:contentTypeDescription="Create a new document." ma:contentTypeScope="" ma:versionID="342a0152536029d5124ee61764947a63">
  <xsd:schema xmlns:xsd="http://www.w3.org/2001/XMLSchema" xmlns:xs="http://www.w3.org/2001/XMLSchema" xmlns:p="http://schemas.microsoft.com/office/2006/metadata/properties" xmlns:ns2="a70c7758-933f-4335-ba9b-7270d4878b5f" xmlns:ns3="b2c54553-9eaa-4c48-a225-49cc7f4f68c1" targetNamespace="http://schemas.microsoft.com/office/2006/metadata/properties" ma:root="true" ma:fieldsID="4d0c07887c1bb923a11cd8f77089662d" ns2:_="" ns3:_="">
    <xsd:import namespace="a70c7758-933f-4335-ba9b-7270d4878b5f"/>
    <xsd:import namespace="b2c54553-9eaa-4c48-a225-49cc7f4f68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0c7758-933f-4335-ba9b-7270d4878b5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56d51d4-a354-4ae4-9f6e-668c96ac416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c54553-9eaa-4c48-a225-49cc7f4f68c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9e9aa96-1978-4399-8946-971a1c3b694d}" ma:internalName="TaxCatchAll" ma:showField="CatchAllData" ma:web="b2c54553-9eaa-4c48-a225-49cc7f4f68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77FB316-50B3-4A0C-88E2-61E594DD424D}">
  <ds:schemaRefs>
    <ds:schemaRef ds:uri="http://www.w3.org/XML/1998/namespace"/>
    <ds:schemaRef ds:uri="3d66dcd8-5abf-4e70-a226-80ba4e14407f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589dab8c-d32f-43a0-ac3d-f9d059e15c17"/>
    <ds:schemaRef ds:uri="http://purl.org/dc/dcmitype/"/>
    <ds:schemaRef ds:uri="a70c7758-933f-4335-ba9b-7270d4878b5f"/>
    <ds:schemaRef ds:uri="b2c54553-9eaa-4c48-a225-49cc7f4f68c1"/>
  </ds:schemaRefs>
</ds:datastoreItem>
</file>

<file path=customXml/itemProps2.xml><?xml version="1.0" encoding="utf-8"?>
<ds:datastoreItem xmlns:ds="http://schemas.openxmlformats.org/officeDocument/2006/customXml" ds:itemID="{1AA7C22D-18AE-40BC-859C-2B8050A808E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ABB91E-11E2-4B35-9EF0-F227E55E85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0c7758-933f-4335-ba9b-7270d4878b5f"/>
    <ds:schemaRef ds:uri="b2c54553-9eaa-4c48-a225-49cc7f4f68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SM-template-20140529.potx</Template>
  <TotalTime>448</TotalTime>
  <Words>792</Words>
  <Application>Microsoft Office PowerPoint</Application>
  <PresentationFormat>On-screen Show (16:9)</PresentationFormat>
  <Paragraphs>154</Paragraphs>
  <Slides>15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Arial</vt:lpstr>
      <vt:lpstr>Arial,Sans-Serif</vt:lpstr>
      <vt:lpstr>Calibri</vt:lpstr>
      <vt:lpstr>Calibri Light</vt:lpstr>
      <vt:lpstr>Helvetica Neue</vt:lpstr>
      <vt:lpstr>Nunito</vt:lpstr>
      <vt:lpstr>SM-template-20140529</vt:lpstr>
      <vt:lpstr>Data slides</vt:lpstr>
      <vt:lpstr>Response Summary</vt:lpstr>
      <vt:lpstr>Fielding Primary Theme</vt:lpstr>
      <vt:lpstr>PowerPoint Presentation</vt:lpstr>
      <vt:lpstr>Meet the Reception Team</vt:lpstr>
      <vt:lpstr>Welcome to RS </vt:lpstr>
      <vt:lpstr>Our aims for your child</vt:lpstr>
      <vt:lpstr>Our First Half Term in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SurveyMonkey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Melissa Clarke</dc:creator>
  <cp:lastModifiedBy>Kristien Webb</cp:lastModifiedBy>
  <cp:revision>499</cp:revision>
  <cp:lastPrinted>2024-06-13T12:35:22Z</cp:lastPrinted>
  <dcterms:created xsi:type="dcterms:W3CDTF">2014-01-30T23:18:11Z</dcterms:created>
  <dcterms:modified xsi:type="dcterms:W3CDTF">2026-07-02T17:48:48Z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0x01010034F4D09FCBD64047807541EC34952A82</vt:lpwstr>
  </property>
  <property fmtid="{D5CDD505-2E9C-101B-9397-08002B2CF9AE}" pid="3" name="Order">
    <vt:r8>134000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MediaServiceImageTags">
    <vt:lpwstr/>
  </property>
</Properties>
</file>