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  <p:sldMasterId id="2147483659" r:id="rId5"/>
    <p:sldMasterId id="2147483664" r:id="rId6"/>
    <p:sldMasterId id="2147483675" r:id="rId7"/>
  </p:sldMasterIdLst>
  <p:notesMasterIdLst>
    <p:notesMasterId r:id="rId25"/>
  </p:notesMasterIdLst>
  <p:handoutMasterIdLst>
    <p:handoutMasterId r:id="rId26"/>
  </p:handoutMasterIdLst>
  <p:sldIdLst>
    <p:sldId id="267" r:id="rId8"/>
    <p:sldId id="384" r:id="rId9"/>
    <p:sldId id="511" r:id="rId10"/>
    <p:sldId id="388" r:id="rId11"/>
    <p:sldId id="389" r:id="rId12"/>
    <p:sldId id="397" r:id="rId13"/>
    <p:sldId id="386" r:id="rId14"/>
    <p:sldId id="399" r:id="rId15"/>
    <p:sldId id="426" r:id="rId16"/>
    <p:sldId id="402" r:id="rId17"/>
    <p:sldId id="398" r:id="rId18"/>
    <p:sldId id="400" r:id="rId19"/>
    <p:sldId id="401" r:id="rId20"/>
    <p:sldId id="403" r:id="rId21"/>
    <p:sldId id="510" r:id="rId22"/>
    <p:sldId id="404" r:id="rId23"/>
    <p:sldId id="509" r:id="rId24"/>
  </p:sldIdLst>
  <p:sldSz cx="9144000" cy="5143500" type="screen16x9"/>
  <p:notesSz cx="7053263" cy="10180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76">
          <p15:clr>
            <a:srgbClr val="A4A3A4"/>
          </p15:clr>
        </p15:guide>
        <p15:guide id="2" pos="566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ristien webb" initials="kw" lastIdx="1" clrIdx="0">
    <p:extLst>
      <p:ext uri="{19B8F6BF-5375-455C-9EA6-DF929625EA0E}">
        <p15:presenceInfo xmlns:p15="http://schemas.microsoft.com/office/powerpoint/2012/main" userId="kristien webb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17A41A-80AB-97F4-D20B-CA784B9C9622}" v="7" dt="2025-10-23T16:31:41.5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0" autoAdjust="0"/>
  </p:normalViewPr>
  <p:slideViewPr>
    <p:cSldViewPr snapToGrid="0" snapToObjects="1">
      <p:cViewPr varScale="1">
        <p:scale>
          <a:sx n="147" d="100"/>
          <a:sy n="147" d="100"/>
        </p:scale>
        <p:origin x="1254" y="108"/>
      </p:cViewPr>
      <p:guideLst>
        <p:guide orient="horz" pos="676"/>
        <p:guide pos="56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notesMaster" Target="notesMasters/notesMaster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Relationship Id="rId8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ristien Webb" userId="S::kwebb18.307@fieldingprimary.com::2503e8db-a32a-4742-b495-1d60eaa036eb" providerId="AD" clId="Web-{D317A41A-80AB-97F4-D20B-CA784B9C9622}"/>
    <pc:docChg chg="addSld delSld modSld">
      <pc:chgData name="Kristien Webb" userId="S::kwebb18.307@fieldingprimary.com::2503e8db-a32a-4742-b495-1d60eaa036eb" providerId="AD" clId="Web-{D317A41A-80AB-97F4-D20B-CA784B9C9622}" dt="2025-10-23T16:31:41.536" v="5"/>
      <pc:docMkLst>
        <pc:docMk/>
      </pc:docMkLst>
      <pc:sldChg chg="del">
        <pc:chgData name="Kristien Webb" userId="S::kwebb18.307@fieldingprimary.com::2503e8db-a32a-4742-b495-1d60eaa036eb" providerId="AD" clId="Web-{D317A41A-80AB-97F4-D20B-CA784B9C9622}" dt="2025-10-23T16:31:41.536" v="5"/>
        <pc:sldMkLst>
          <pc:docMk/>
          <pc:sldMk cId="4217741045" sldId="332"/>
        </pc:sldMkLst>
      </pc:sldChg>
      <pc:sldChg chg="addSp modSp new">
        <pc:chgData name="Kristien Webb" userId="S::kwebb18.307@fieldingprimary.com::2503e8db-a32a-4742-b495-1d60eaa036eb" providerId="AD" clId="Web-{D317A41A-80AB-97F4-D20B-CA784B9C9622}" dt="2025-10-23T16:31:29.301" v="4" actId="14100"/>
        <pc:sldMkLst>
          <pc:docMk/>
          <pc:sldMk cId="2751407636" sldId="511"/>
        </pc:sldMkLst>
        <pc:picChg chg="add mod">
          <ac:chgData name="Kristien Webb" userId="S::kwebb18.307@fieldingprimary.com::2503e8db-a32a-4742-b495-1d60eaa036eb" providerId="AD" clId="Web-{D317A41A-80AB-97F4-D20B-CA784B9C9622}" dt="2025-10-23T16:31:29.301" v="4" actId="14100"/>
          <ac:picMkLst>
            <pc:docMk/>
            <pc:sldMk cId="2751407636" sldId="511"/>
            <ac:picMk id="5" creationId="{BC449B4A-1D49-7407-040E-35A8AB94EA53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509032"/>
          </a:xfrm>
          <a:prstGeom prst="rect">
            <a:avLst/>
          </a:prstGeom>
        </p:spPr>
        <p:txBody>
          <a:bodyPr vert="horz" lIns="94220" tIns="47110" rIns="94220" bIns="4711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509032"/>
          </a:xfrm>
          <a:prstGeom prst="rect">
            <a:avLst/>
          </a:prstGeom>
        </p:spPr>
        <p:txBody>
          <a:bodyPr vert="horz" lIns="94220" tIns="47110" rIns="94220" bIns="47110" rtlCol="0"/>
          <a:lstStyle>
            <a:lvl1pPr algn="r">
              <a:defRPr sz="1200"/>
            </a:lvl1pPr>
          </a:lstStyle>
          <a:p>
            <a:fld id="{E1350545-E260-4F41-A803-5BF85CFE96EA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669839"/>
            <a:ext cx="3056414" cy="509032"/>
          </a:xfrm>
          <a:prstGeom prst="rect">
            <a:avLst/>
          </a:prstGeom>
        </p:spPr>
        <p:txBody>
          <a:bodyPr vert="horz" lIns="94220" tIns="47110" rIns="94220" bIns="4711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9669839"/>
            <a:ext cx="3056414" cy="509032"/>
          </a:xfrm>
          <a:prstGeom prst="rect">
            <a:avLst/>
          </a:prstGeom>
        </p:spPr>
        <p:txBody>
          <a:bodyPr vert="horz" lIns="94220" tIns="47110" rIns="94220" bIns="47110" rtlCol="0" anchor="b"/>
          <a:lstStyle>
            <a:lvl1pPr algn="r">
              <a:defRPr sz="1200"/>
            </a:lvl1pPr>
          </a:lstStyle>
          <a:p>
            <a:fld id="{29BD68D1-0A4A-364F-B3D1-97755523CCB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0469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509032"/>
          </a:xfrm>
          <a:prstGeom prst="rect">
            <a:avLst/>
          </a:prstGeom>
        </p:spPr>
        <p:txBody>
          <a:bodyPr vert="horz" lIns="94220" tIns="47110" rIns="94220" bIns="4711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509032"/>
          </a:xfrm>
          <a:prstGeom prst="rect">
            <a:avLst/>
          </a:prstGeom>
        </p:spPr>
        <p:txBody>
          <a:bodyPr vert="horz" lIns="94220" tIns="47110" rIns="94220" bIns="47110" rtlCol="0"/>
          <a:lstStyle>
            <a:lvl1pPr algn="r">
              <a:defRPr sz="1200"/>
            </a:lvl1pPr>
          </a:lstStyle>
          <a:p>
            <a:fld id="{78FCAFC9-2F5E-7849-9A3C-3E3602566C83}" type="datetimeFigureOut">
              <a:rPr lang="en-US" smtClean="0"/>
              <a:t>10/23/2025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3350" y="763588"/>
            <a:ext cx="6786563" cy="3817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0" tIns="47110" rIns="94220" bIns="4711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835804"/>
            <a:ext cx="5642610" cy="4581287"/>
          </a:xfrm>
          <a:prstGeom prst="rect">
            <a:avLst/>
          </a:prstGeom>
        </p:spPr>
        <p:txBody>
          <a:bodyPr vert="horz" lIns="94220" tIns="47110" rIns="94220" bIns="4711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69839"/>
            <a:ext cx="3056414" cy="509032"/>
          </a:xfrm>
          <a:prstGeom prst="rect">
            <a:avLst/>
          </a:prstGeom>
        </p:spPr>
        <p:txBody>
          <a:bodyPr vert="horz" lIns="94220" tIns="47110" rIns="94220" bIns="4711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9669839"/>
            <a:ext cx="3056414" cy="509032"/>
          </a:xfrm>
          <a:prstGeom prst="rect">
            <a:avLst/>
          </a:prstGeom>
        </p:spPr>
        <p:txBody>
          <a:bodyPr vert="horz" lIns="94220" tIns="47110" rIns="94220" bIns="47110" rtlCol="0" anchor="b"/>
          <a:lstStyle>
            <a:lvl1pPr algn="r">
              <a:defRPr sz="1200"/>
            </a:lvl1pPr>
          </a:lstStyle>
          <a:p>
            <a:fld id="{A5359D8E-2A04-7648-BB99-EC53D257100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73273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56494" y="2494609"/>
            <a:ext cx="5661618" cy="1234730"/>
          </a:xfrm>
        </p:spPr>
        <p:txBody>
          <a:bodyPr anchor="b">
            <a:normAutofit/>
          </a:bodyPr>
          <a:lstStyle>
            <a:lvl1pPr marL="0" indent="0">
              <a:buNone/>
              <a:defRPr sz="3600" b="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Add the title of your presentation here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58728" y="3729038"/>
            <a:ext cx="2938463" cy="385762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12112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644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115888" y="723900"/>
            <a:ext cx="3887787" cy="2619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1742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ty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731729107"/>
              </p:ext>
            </p:extLst>
          </p:nvPr>
        </p:nvGraphicFramePr>
        <p:xfrm>
          <a:off x="204787" y="1052400"/>
          <a:ext cx="5953649" cy="2184875"/>
        </p:xfrm>
        <a:graphic>
          <a:graphicData uri="http://schemas.openxmlformats.org/drawingml/2006/table">
            <a:tbl>
              <a:tblPr firstRow="1" lastRow="1" bandRow="1">
                <a:tableStyleId>{1FECB4D8-DB02-4DC6-A0A2-4F2EBAE1DC90}</a:tableStyleId>
              </a:tblPr>
              <a:tblGrid>
                <a:gridCol w="4802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6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8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2125"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Answer Choices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bg1"/>
                          </a:solidFill>
                          <a:latin typeface="Arial"/>
                          <a:cs typeface="Arial"/>
                        </a:rPr>
                        <a:t>Responses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bg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Less than one year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 to 3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3 to 5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25.00%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25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5 to 7 years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15.00%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15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More than seven</a:t>
                      </a:r>
                      <a:r>
                        <a:rPr lang="en-US" sz="1050" baseline="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 years</a:t>
                      </a:r>
                      <a:endParaRPr lang="en-US" sz="1050" dirty="0">
                        <a:solidFill>
                          <a:schemeClr val="tx1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40.00%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chemeClr val="tx1"/>
                          </a:solidFill>
                          <a:latin typeface="Arial"/>
                          <a:cs typeface="Arial"/>
                        </a:rPr>
                        <a:t>40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6057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125">
                <a:tc>
                  <a:txBody>
                    <a:bodyPr/>
                    <a:lstStyle/>
                    <a:p>
                      <a:r>
                        <a:rPr lang="en-US" sz="10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Total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50" dirty="0">
                        <a:solidFill>
                          <a:srgbClr val="FFFFFF"/>
                        </a:solidFill>
                        <a:latin typeface="Arial"/>
                        <a:cs typeface="Arial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5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100</a:t>
                      </a: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66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115888" y="723900"/>
            <a:ext cx="4478337" cy="2619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6444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56494" y="2494609"/>
            <a:ext cx="5661618" cy="1234730"/>
          </a:xfrm>
        </p:spPr>
        <p:txBody>
          <a:bodyPr anchor="b">
            <a:normAutofit/>
          </a:bodyPr>
          <a:lstStyle>
            <a:lvl1pPr marL="0" indent="0">
              <a:buNone/>
              <a:defRPr sz="3600" b="1" baseline="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/>
              <a:t>Add the title of your presentation here</a:t>
            </a:r>
          </a:p>
        </p:txBody>
      </p:sp>
      <p:sp>
        <p:nvSpPr>
          <p:cNvPr id="11" name="Subtitle 1"/>
          <p:cNvSpPr txBox="1">
            <a:spLocks/>
          </p:cNvSpPr>
          <p:nvPr userDrawn="1"/>
        </p:nvSpPr>
        <p:spPr>
          <a:xfrm>
            <a:off x="3389891" y="4862023"/>
            <a:ext cx="1050635" cy="16020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800" dirty="0">
                <a:solidFill>
                  <a:srgbClr val="FFFFFF"/>
                </a:solidFill>
                <a:latin typeface="Helvetica Neue"/>
                <a:cs typeface="Helvetica Neue"/>
              </a:rPr>
              <a:t>Powered by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234247" y="4890626"/>
            <a:ext cx="1238059" cy="15684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258728" y="3729038"/>
            <a:ext cx="2938463" cy="385762"/>
          </a:xfrm>
        </p:spPr>
        <p:txBody>
          <a:bodyPr>
            <a:normAutofit/>
          </a:bodyPr>
          <a:lstStyle>
            <a:lvl1pPr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59022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ponse Summar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B593F9-7B30-274B-BFFF-492683631E4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1403" y="3639393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/>
              <a:t>Click to edit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204788" y="2334751"/>
            <a:ext cx="8229600" cy="85725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7" hasCustomPrompt="1"/>
          </p:nvPr>
        </p:nvSpPr>
        <p:spPr>
          <a:xfrm>
            <a:off x="204788" y="3032255"/>
            <a:ext cx="3859212" cy="280987"/>
          </a:xfrm>
        </p:spPr>
        <p:txBody>
          <a:bodyPr/>
          <a:lstStyle>
            <a:lvl2pPr marL="4763" indent="0">
              <a:buNone/>
              <a:defRPr sz="1600">
                <a:solidFill>
                  <a:schemeClr val="bg1">
                    <a:lumMod val="50000"/>
                  </a:schemeClr>
                </a:solidFill>
                <a:latin typeface="Arial"/>
                <a:cs typeface="Arial"/>
              </a:defRPr>
            </a:lvl2pPr>
          </a:lstStyle>
          <a:p>
            <a:pPr lvl="1"/>
            <a:r>
              <a:rPr lang="en-US" dirty="0"/>
              <a:t>Total Responses</a:t>
            </a:r>
          </a:p>
        </p:txBody>
      </p:sp>
      <p:sp>
        <p:nvSpPr>
          <p:cNvPr id="7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211403" y="4047840"/>
            <a:ext cx="4576388" cy="350837"/>
          </a:xfrm>
        </p:spPr>
        <p:txBody>
          <a:bodyPr/>
          <a:lstStyle>
            <a:lvl1pPr>
              <a:defRPr b="0"/>
            </a:lvl1pPr>
          </a:lstStyle>
          <a:p>
            <a:pPr lvl="0"/>
            <a:r>
              <a:rPr lang="en-US" dirty="0"/>
              <a:t>Click to edit</a:t>
            </a:r>
          </a:p>
        </p:txBody>
      </p:sp>
    </p:spTree>
    <p:extLst>
      <p:ext uri="{BB962C8B-B14F-4D97-AF65-F5344CB8AC3E}">
        <p14:creationId xmlns:p14="http://schemas.microsoft.com/office/powerpoint/2010/main" val="296483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>
                <a:solidFill>
                  <a:srgbClr val="10069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72729" y="2700205"/>
            <a:ext cx="6858000" cy="1241822"/>
          </a:xfrm>
        </p:spPr>
        <p:txBody>
          <a:bodyPr/>
          <a:lstStyle>
            <a:lvl1pPr marL="0" indent="0" algn="ctr">
              <a:buNone/>
              <a:defRPr sz="1800">
                <a:solidFill>
                  <a:srgbClr val="10069F"/>
                </a:solidFill>
              </a:defRPr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40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85332" y="163620"/>
            <a:ext cx="2057400" cy="273844"/>
          </a:xfrm>
        </p:spPr>
        <p:txBody>
          <a:bodyPr/>
          <a:lstStyle>
            <a:lvl1pPr>
              <a:defRPr/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190692">
            <a:off x="8162489" y="3727735"/>
            <a:ext cx="884570" cy="63378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79730" y="3843198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4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669167" y="4775034"/>
            <a:ext cx="2057400" cy="273844"/>
          </a:xfrm>
        </p:spPr>
        <p:txBody>
          <a:bodyPr/>
          <a:lstStyle>
            <a:lvl1pPr>
              <a:defRPr/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29">
            <a:off x="8110760" y="3723223"/>
            <a:ext cx="969243" cy="6944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02368" y="3726529"/>
            <a:ext cx="960017" cy="687838"/>
          </a:xfrm>
          <a:prstGeom prst="rect">
            <a:avLst/>
          </a:prstGeom>
        </p:spPr>
      </p:pic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1052513" y="1572816"/>
            <a:ext cx="7153275" cy="27551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891904" y="614362"/>
            <a:ext cx="6325790" cy="8048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77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29">
            <a:off x="1023641" y="1749346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fld id="{F48429EF-D16E-4F03-9D27-B95FD420053A}" type="datetimeFigureOut">
              <a:rPr lang="en-GB" smtClean="0"/>
              <a:t>23/10/2025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lIns="68580" tIns="34290" rIns="68580" bIns="34290"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647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29">
            <a:off x="8110761" y="3731171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5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85307">
            <a:off x="7181993" y="3737925"/>
            <a:ext cx="950388" cy="680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192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5129">
            <a:off x="7293268" y="3098194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200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6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40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7313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125141" y="1490663"/>
            <a:ext cx="7390209" cy="32599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3675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4085">
            <a:off x="6110512" y="2694227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4346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4085">
            <a:off x="6879080" y="3276010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0163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95226">
            <a:off x="8118944" y="3548925"/>
            <a:ext cx="969243" cy="6944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83045" y="1397175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5511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94085">
            <a:off x="8100907" y="3547963"/>
            <a:ext cx="969243" cy="69444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5141" y="1431131"/>
            <a:ext cx="7390209" cy="32206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83140" y="2969484"/>
            <a:ext cx="960017" cy="687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963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2207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71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892" indent="0">
              <a:buNone/>
              <a:defRPr sz="1100"/>
            </a:lvl2pPr>
            <a:lvl3pPr marL="685783" indent="0">
              <a:buNone/>
              <a:defRPr sz="900"/>
            </a:lvl3pPr>
            <a:lvl4pPr marL="1028675" indent="0">
              <a:buNone/>
              <a:defRPr sz="800"/>
            </a:lvl4pPr>
            <a:lvl5pPr marL="1371566" indent="0">
              <a:buNone/>
              <a:defRPr sz="800"/>
            </a:lvl5pPr>
            <a:lvl6pPr marL="1714457" indent="0">
              <a:buNone/>
              <a:defRPr sz="800"/>
            </a:lvl6pPr>
            <a:lvl7pPr marL="2057348" indent="0">
              <a:buNone/>
              <a:defRPr sz="800"/>
            </a:lvl7pPr>
            <a:lvl8pPr marL="2400240" indent="0">
              <a:buNone/>
              <a:defRPr sz="800"/>
            </a:lvl8pPr>
            <a:lvl9pPr marL="2743132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33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841536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021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9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9.xml"/><Relationship Id="rId21" Type="http://schemas.openxmlformats.org/officeDocument/2006/relationships/image" Target="../media/image6.jpeg"/><Relationship Id="rId7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8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8.xml"/><Relationship Id="rId16" Type="http://schemas.openxmlformats.org/officeDocument/2006/relationships/theme" Target="../theme/theme4.xml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16.xml"/><Relationship Id="rId19" Type="http://schemas.openxmlformats.org/officeDocument/2006/relationships/image" Target="../media/image4.jpeg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20.xml"/><Relationship Id="rId22" Type="http://schemas.openxmlformats.org/officeDocument/2006/relationships/image" Target="../media/image7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4788" y="1200151"/>
            <a:ext cx="8482012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4788" y="4691162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fld id="{537D1D7B-70B5-9D4F-A9E5-525C1090DAAC}" type="datetime4">
              <a:rPr lang="en-US" smtClean="0"/>
              <a:t>October 23, 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86800" y="4828084"/>
            <a:ext cx="3841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CCCCCC"/>
                </a:solidFill>
                <a:latin typeface="Arial"/>
                <a:cs typeface="Arial"/>
              </a:defRPr>
            </a:lvl1pPr>
          </a:lstStyle>
          <a:p>
            <a:fld id="{7FE0505B-37A8-D24C-BEF3-C2D216B51C7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116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hf hdr="0" ftr="0"/>
  <p:txStyles>
    <p:titleStyle>
      <a:lvl1pPr algn="l" defTabSz="457200" rtl="0" eaLnBrk="1" latinLnBrk="0" hangingPunct="1">
        <a:spcBef>
          <a:spcPct val="0"/>
        </a:spcBef>
        <a:buNone/>
        <a:defRPr sz="1800" b="1" kern="1200" baseline="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b="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5136" y="333381"/>
            <a:ext cx="8229600" cy="3912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136" y="736649"/>
            <a:ext cx="5332506" cy="249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67076" y="4815076"/>
            <a:ext cx="62603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/>
                <a:cs typeface="Arial"/>
              </a:defRPr>
            </a:lvl1pPr>
          </a:lstStyle>
          <a:p>
            <a:fld id="{A88B48FB-E956-2048-9E74-C69E7CAA26C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4815076"/>
            <a:ext cx="9144000" cy="0"/>
          </a:xfrm>
          <a:prstGeom prst="line">
            <a:avLst/>
          </a:prstGeom>
          <a:ln w="1270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4788" y="729178"/>
            <a:ext cx="8780462" cy="0"/>
          </a:xfrm>
          <a:prstGeom prst="line">
            <a:avLst/>
          </a:prstGeom>
          <a:ln w="635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4875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74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20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000" kern="1200">
          <a:solidFill>
            <a:schemeClr val="tx1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498" y="2009589"/>
            <a:ext cx="8229600" cy="533140"/>
          </a:xfrm>
          <a:prstGeom prst="rect">
            <a:avLst/>
          </a:prstGeom>
        </p:spPr>
        <p:txBody>
          <a:bodyPr vert="horz" lIns="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29705" y="4819820"/>
            <a:ext cx="663015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2"/>
                </a:solidFill>
                <a:latin typeface="Arial"/>
                <a:cs typeface="Arial"/>
              </a:defRPr>
            </a:lvl1pPr>
          </a:lstStyle>
          <a:p>
            <a:fld id="{37B593F9-7B30-274B-BFFF-492683631E49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0" y="4815076"/>
            <a:ext cx="9144000" cy="0"/>
          </a:xfrm>
          <a:prstGeom prst="line">
            <a:avLst/>
          </a:prstGeom>
          <a:ln w="12700" cmpd="sng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itle Placeholder 11"/>
          <p:cNvSpPr>
            <a:spLocks noGrp="1"/>
          </p:cNvSpPr>
          <p:nvPr>
            <p:ph type="title"/>
          </p:nvPr>
        </p:nvSpPr>
        <p:spPr>
          <a:xfrm>
            <a:off x="204788" y="807371"/>
            <a:ext cx="8229600" cy="85725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91960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l" defTabSz="4572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457200" rtl="0" eaLnBrk="1" latinLnBrk="0" hangingPunct="1">
        <a:spcBef>
          <a:spcPct val="20000"/>
        </a:spcBef>
        <a:buFont typeface="Arial"/>
        <a:buNone/>
        <a:defRPr sz="1600" b="1" kern="1200">
          <a:solidFill>
            <a:schemeClr val="bg1">
              <a:lumMod val="50000"/>
            </a:schemeClr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7881" y="64347"/>
            <a:ext cx="1054940" cy="11845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692874" flipV="1">
            <a:off x="7754626" y="4450832"/>
            <a:ext cx="858839" cy="615345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7366" y="298936"/>
            <a:ext cx="6717984" cy="994172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447996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43300" y="4846260"/>
            <a:ext cx="20574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0505B-37A8-D24C-BEF3-C2D216B51C70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1080">
            <a:off x="979398" y="166422"/>
            <a:ext cx="803879" cy="57596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38913">
            <a:off x="339161" y="137205"/>
            <a:ext cx="578976" cy="4148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" y="580180"/>
            <a:ext cx="960017" cy="6878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611">
            <a:off x="1072283" y="870568"/>
            <a:ext cx="618109" cy="44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94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</p:sldLayoutIdLst>
  <p:hf hdr="0" ftr="0"/>
  <p:txStyles>
    <p:titleStyle>
      <a:lvl1pPr algn="l" defTabSz="685783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rgbClr val="10069F"/>
          </a:solidFill>
          <a:latin typeface="+mj-lt"/>
          <a:ea typeface="+mj-ea"/>
          <a:cs typeface="+mj-cs"/>
        </a:defRPr>
      </a:lvl1pPr>
    </p:titleStyle>
    <p:bodyStyle>
      <a:lvl1pPr marL="171446" indent="-171446" algn="l" defTabSz="685783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rgbClr val="10069F"/>
          </a:solidFill>
          <a:latin typeface="+mn-lt"/>
          <a:ea typeface="+mn-ea"/>
          <a:cs typeface="+mn-cs"/>
        </a:defRPr>
      </a:lvl1pPr>
      <a:lvl2pPr marL="51433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rgbClr val="10069F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rgbClr val="10069F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10069F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rgbClr val="10069F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svg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svg"/><Relationship Id="rId3" Type="http://schemas.openxmlformats.org/officeDocument/2006/relationships/image" Target="../media/image37.jpeg"/><Relationship Id="rId7" Type="http://schemas.openxmlformats.org/officeDocument/2006/relationships/image" Target="../media/image3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1.jpeg"/><Relationship Id="rId4" Type="http://schemas.openxmlformats.org/officeDocument/2006/relationships/image" Target="../media/image3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8.sv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193104" y="3902926"/>
            <a:ext cx="6858000" cy="1006455"/>
          </a:xfrm>
        </p:spPr>
        <p:txBody>
          <a:bodyPr>
            <a:noAutofit/>
          </a:bodyPr>
          <a:lstStyle/>
          <a:p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  <a:t> </a:t>
            </a: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  <a:t> </a:t>
            </a: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br>
              <a:rPr lang="en-GB" sz="66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3200" b="1" dirty="0">
                <a:solidFill>
                  <a:schemeClr val="tx1"/>
                </a:solidFill>
                <a:latin typeface="Nunito" panose="02000503030000020003" pitchFamily="2" charset="0"/>
              </a:rPr>
              <a:t>Reception Parents/Carers workshop</a:t>
            </a:r>
            <a:br>
              <a:rPr lang="en-GB" sz="44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2800" b="1" dirty="0">
                <a:solidFill>
                  <a:schemeClr val="tx1"/>
                </a:solidFill>
                <a:latin typeface="Nunito" panose="02000503030000020003" pitchFamily="2" charset="0"/>
              </a:rPr>
              <a:t>Nurturing young writers </a:t>
            </a:r>
            <a:br>
              <a:rPr lang="en-GB" sz="2800" b="1" dirty="0">
                <a:solidFill>
                  <a:schemeClr val="tx1"/>
                </a:solidFill>
                <a:latin typeface="Nunito" panose="02000503030000020003" pitchFamily="2" charset="0"/>
              </a:rPr>
            </a:br>
            <a:r>
              <a:rPr lang="en-GB" sz="2800" b="1" dirty="0">
                <a:solidFill>
                  <a:schemeClr val="tx1"/>
                </a:solidFill>
                <a:latin typeface="Nunito" panose="02000503030000020003" pitchFamily="2" charset="0"/>
              </a:rPr>
              <a:t>from mark making to writing.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208" y="304798"/>
            <a:ext cx="2376535" cy="237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349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669328" y="356268"/>
            <a:ext cx="6155474" cy="8048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400" dirty="0">
                <a:latin typeface="Nunito" panose="02000503030000020003" pitchFamily="2" charset="0"/>
              </a:rPr>
              <a:t>What are we working towards?</a:t>
            </a:r>
          </a:p>
          <a:p>
            <a:pPr marL="0" indent="0" algn="ctr">
              <a:buNone/>
            </a:pPr>
            <a:r>
              <a:rPr lang="en-GB" sz="2400" dirty="0">
                <a:latin typeface="Nunito" panose="02000503030000020003" pitchFamily="2" charset="0"/>
              </a:rPr>
              <a:t>Writing - ELG</a:t>
            </a:r>
          </a:p>
        </p:txBody>
      </p:sp>
      <p:pic>
        <p:nvPicPr>
          <p:cNvPr id="10" name="Picture 9" descr="Image result for a child mark mak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081" y="1531891"/>
            <a:ext cx="2674712" cy="1918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8ECE13-C4C9-4BF3-840A-796B83E7661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628" t="33127" r="27704" b="45192"/>
          <a:stretch/>
        </p:blipFill>
        <p:spPr>
          <a:xfrm>
            <a:off x="2988526" y="1531890"/>
            <a:ext cx="6155474" cy="203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528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5288598-642A-286B-DD60-BCF36E1333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65187D-CFAA-59FA-953B-5B8D7493134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8F76D-F3D5-562C-5647-173954F50E7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 descr="A diagram of writing skills&#10;&#10;AI-generated content may be incorrect.">
            <a:extLst>
              <a:ext uri="{FF2B5EF4-FFF2-40B4-BE49-F238E27FC236}">
                <a16:creationId xmlns:a16="http://schemas.microsoft.com/office/drawing/2014/main" id="{BC449B4A-1D49-7407-040E-35A8AB94EA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42" y="-1"/>
            <a:ext cx="9199084" cy="5047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4076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35320" y="34086"/>
            <a:ext cx="6717984" cy="994172"/>
          </a:xfrm>
        </p:spPr>
        <p:txBody>
          <a:bodyPr/>
          <a:lstStyle/>
          <a:p>
            <a:r>
              <a:rPr lang="en-GB" dirty="0"/>
              <a:t>Developing Gross motor skills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51905" t="14520" r="2529" b="20902"/>
          <a:stretch/>
        </p:blipFill>
        <p:spPr bwMode="auto">
          <a:xfrm>
            <a:off x="60333" y="1527350"/>
            <a:ext cx="4015947" cy="28694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Image result for developing gross motor skills eyfs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8039" y="64694"/>
            <a:ext cx="2205628" cy="30008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Related image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293" y="869539"/>
            <a:ext cx="3566795" cy="2400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 rotWithShape="1">
          <a:blip r:embed="rId5"/>
          <a:srcRect l="49111" t="21781" r="3066" b="19946"/>
          <a:stretch/>
        </p:blipFill>
        <p:spPr bwMode="auto">
          <a:xfrm>
            <a:off x="3935392" y="3047401"/>
            <a:ext cx="3711403" cy="205456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42794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89"/>
            <a:fld id="{A88B48FB-E956-2048-9E74-C69E7CAA26CC}" type="slidenum">
              <a:rPr lang="en-US" smtClean="0">
                <a:solidFill>
                  <a:srgbClr val="10069F">
                    <a:tint val="75000"/>
                  </a:srgbClr>
                </a:solidFill>
              </a:rPr>
              <a:pPr defTabSz="457189"/>
              <a:t>5</a:t>
            </a:fld>
            <a:endParaRPr lang="en-US" dirty="0">
              <a:solidFill>
                <a:srgbClr val="10069F">
                  <a:tint val="75000"/>
                </a:srgb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534972" y="431915"/>
            <a:ext cx="6325790" cy="804863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sz="4950" dirty="0"/>
              <a:t>Funky Fingers – developing fine motor skills 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l="50859" t="18959" r="3203" b="20625"/>
          <a:stretch/>
        </p:blipFill>
        <p:spPr>
          <a:xfrm>
            <a:off x="173116" y="1433480"/>
            <a:ext cx="2495240" cy="2131704"/>
          </a:xfrm>
          <a:prstGeom prst="rect">
            <a:avLst/>
          </a:prstGeom>
        </p:spPr>
      </p:pic>
      <p:pic>
        <p:nvPicPr>
          <p:cNvPr id="1026" name="Picture 2" descr="Playdough Recipe | Dr. Oetker">
            <a:extLst>
              <a:ext uri="{FF2B5EF4-FFF2-40B4-BE49-F238E27FC236}">
                <a16:creationId xmlns:a16="http://schemas.microsoft.com/office/drawing/2014/main" id="{9F11A8FC-E0E3-4792-97C1-79B8865E42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9820" y="1134890"/>
            <a:ext cx="3307621" cy="1986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reading Activity for Kids | Learning 4 Kids">
            <a:extLst>
              <a:ext uri="{FF2B5EF4-FFF2-40B4-BE49-F238E27FC236}">
                <a16:creationId xmlns:a16="http://schemas.microsoft.com/office/drawing/2014/main" id="{71322FAA-9D24-454D-B40B-7027DC1E2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913" y="2959170"/>
            <a:ext cx="2842272" cy="2131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Learning through LEGO | TheSchoolRun">
            <a:extLst>
              <a:ext uri="{FF2B5EF4-FFF2-40B4-BE49-F238E27FC236}">
                <a16:creationId xmlns:a16="http://schemas.microsoft.com/office/drawing/2014/main" id="{AB283818-AF57-4F9D-832A-82B0D50F4A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288" y="3206801"/>
            <a:ext cx="1705155" cy="1705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/>
          <a:srcRect l="49219" t="29166" r="3438" b="9375"/>
          <a:stretch/>
        </p:blipFill>
        <p:spPr>
          <a:xfrm>
            <a:off x="1040797" y="2933718"/>
            <a:ext cx="2830652" cy="206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5243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57189"/>
            <a:fld id="{A88B48FB-E956-2048-9E74-C69E7CAA26CC}" type="slidenum">
              <a:rPr lang="en-US" smtClean="0">
                <a:solidFill>
                  <a:srgbClr val="10069F">
                    <a:tint val="75000"/>
                  </a:srgbClr>
                </a:solidFill>
              </a:rPr>
              <a:pPr defTabSz="457189"/>
              <a:t>6</a:t>
            </a:fld>
            <a:endParaRPr lang="en-US" dirty="0">
              <a:solidFill>
                <a:srgbClr val="10069F">
                  <a:tint val="75000"/>
                </a:srgb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1534972" y="431915"/>
            <a:ext cx="6325790" cy="804863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sz="4950" dirty="0"/>
              <a:t>Funky Fingers – developing fine motor skills  </a:t>
            </a:r>
          </a:p>
        </p:txBody>
      </p:sp>
      <p:pic>
        <p:nvPicPr>
          <p:cNvPr id="2050" name="Picture 2" descr="Infant Education Blog - Infant Education">
            <a:extLst>
              <a:ext uri="{FF2B5EF4-FFF2-40B4-BE49-F238E27FC236}">
                <a16:creationId xmlns:a16="http://schemas.microsoft.com/office/drawing/2014/main" id="{8EB894D0-0464-4DE4-AA31-6D554306D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49" y="1400175"/>
            <a:ext cx="5587505" cy="268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50 peso gold coin in a hand ⬇ Stock Photo, Image by © zaschnaus #77121057">
            <a:extLst>
              <a:ext uri="{FF2B5EF4-FFF2-40B4-BE49-F238E27FC236}">
                <a16:creationId xmlns:a16="http://schemas.microsoft.com/office/drawing/2014/main" id="{FB9DF5A2-2972-4C66-8334-2287BA96A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726" y="1841624"/>
            <a:ext cx="2476407" cy="165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8704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3" name="Picture 2"/>
          <p:cNvPicPr/>
          <p:nvPr/>
        </p:nvPicPr>
        <p:blipFill rotWithShape="1">
          <a:blip r:embed="rId2"/>
          <a:srcRect l="19775" t="25832" r="22059" b="14910"/>
          <a:stretch/>
        </p:blipFill>
        <p:spPr bwMode="auto">
          <a:xfrm>
            <a:off x="0" y="91916"/>
            <a:ext cx="9305925" cy="50281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1175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7F8436-D0CC-46FF-BD72-00A26097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47AE-9179-4DB6-BE2A-03A3F0BCB9C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29882" y="614362"/>
            <a:ext cx="6325790" cy="8048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  <a:ea typeface="NSimSun" panose="02010609030101010101" pitchFamily="49" charset="-122"/>
              </a:rPr>
              <a:t>Mark Making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3CF1E84-8E78-435A-A675-DD3D2BB31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33" y="1419225"/>
            <a:ext cx="2444147" cy="3417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C4F08B-08BA-45BF-BB26-E6F9B681F116}"/>
              </a:ext>
            </a:extLst>
          </p:cNvPr>
          <p:cNvSpPr txBox="1"/>
          <p:nvPr/>
        </p:nvSpPr>
        <p:spPr>
          <a:xfrm>
            <a:off x="3559469" y="1579013"/>
            <a:ext cx="47638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Important stage in development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Encourage children to talk about the marks they have made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Questions – What is this?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Shower with praise – develop confidence to believe they be a writer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4987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2BC681A-0829-40D2-987A-5DA928566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D49759-CC2E-4AA1-8D92-9F2B264DF6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1806" y="2574067"/>
            <a:ext cx="2607275" cy="754019"/>
          </a:xfrm>
        </p:spPr>
        <p:txBody>
          <a:bodyPr>
            <a:normAutofit/>
          </a:bodyPr>
          <a:lstStyle/>
          <a:p>
            <a:r>
              <a:rPr lang="en-GB" dirty="0"/>
              <a:t>Phonic activities </a:t>
            </a:r>
          </a:p>
          <a:p>
            <a:pPr marL="0" indent="0">
              <a:buNone/>
            </a:pPr>
            <a:r>
              <a:rPr lang="en-GB" dirty="0"/>
              <a:t>(first 10 phonemes)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0BFA6-648E-4870-8795-AB8457BA242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772455" y="445486"/>
            <a:ext cx="6325790" cy="8048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3600" dirty="0"/>
              <a:t>Read Write Inc Books/Activities and the links to writing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E4AB49-0565-4E27-AA12-93DFD17F3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007" y="1110400"/>
            <a:ext cx="1945394" cy="14613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B286F2-EDCA-420E-95CC-71A8F8CCBB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9167" y="1466377"/>
            <a:ext cx="1560711" cy="8413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FA3E9B3-205D-4AC2-8FF2-708BCD5CDD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8328" y="3610208"/>
            <a:ext cx="1435367" cy="13923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D42E781-71B5-474B-9BC6-C276860C4A3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991" t="14240" r="1822" b="16934"/>
          <a:stretch/>
        </p:blipFill>
        <p:spPr>
          <a:xfrm>
            <a:off x="2407808" y="3670736"/>
            <a:ext cx="2004094" cy="144907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CB2F1002-2851-44C0-9666-5687350EA53B}"/>
              </a:ext>
            </a:extLst>
          </p:cNvPr>
          <p:cNvSpPr/>
          <p:nvPr/>
        </p:nvSpPr>
        <p:spPr>
          <a:xfrm>
            <a:off x="3283003" y="2554433"/>
            <a:ext cx="4572000" cy="3831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46" lvl="0" indent="-171446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rgbClr val="10069F"/>
                </a:solidFill>
              </a:rPr>
              <a:t>Sound blending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2310EBE-621E-4EFD-A9F7-B66652323438}"/>
              </a:ext>
            </a:extLst>
          </p:cNvPr>
          <p:cNvSpPr/>
          <p:nvPr/>
        </p:nvSpPr>
        <p:spPr>
          <a:xfrm>
            <a:off x="6460644" y="1780429"/>
            <a:ext cx="4572000" cy="383182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46" lvl="0" indent="-171446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100" dirty="0">
                <a:solidFill>
                  <a:srgbClr val="10069F"/>
                </a:solidFill>
              </a:rPr>
              <a:t>My Phonics book</a:t>
            </a:r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F2E53012-CACD-49A1-9AC2-0CF9055966E5}"/>
              </a:ext>
            </a:extLst>
          </p:cNvPr>
          <p:cNvSpPr/>
          <p:nvPr/>
        </p:nvSpPr>
        <p:spPr>
          <a:xfrm>
            <a:off x="2691319" y="1771751"/>
            <a:ext cx="823784" cy="420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2EE846B9-33E3-4796-8139-C798C879D310}"/>
              </a:ext>
            </a:extLst>
          </p:cNvPr>
          <p:cNvSpPr/>
          <p:nvPr/>
        </p:nvSpPr>
        <p:spPr>
          <a:xfrm>
            <a:off x="5496302" y="1761690"/>
            <a:ext cx="823784" cy="420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09EF4C8-2A20-4D4A-9CBD-CE283F6E1FF3}"/>
              </a:ext>
            </a:extLst>
          </p:cNvPr>
          <p:cNvSpPr/>
          <p:nvPr/>
        </p:nvSpPr>
        <p:spPr>
          <a:xfrm rot="8368661">
            <a:off x="6159811" y="2755547"/>
            <a:ext cx="1450879" cy="42066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2818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7F8436-D0CC-46FF-BD72-00A26097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47AE-9179-4DB6-BE2A-03A3F0BCB9C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329882" y="614362"/>
            <a:ext cx="6325790" cy="8048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  <a:ea typeface="NSimSun" panose="02010609030101010101" pitchFamily="49" charset="-122"/>
              </a:rPr>
              <a:t>Writing the Initial Sound in words</a:t>
            </a:r>
          </a:p>
        </p:txBody>
      </p:sp>
      <p:pic>
        <p:nvPicPr>
          <p:cNvPr id="5124" name="Picture 4">
            <a:extLst>
              <a:ext uri="{FF2B5EF4-FFF2-40B4-BE49-F238E27FC236}">
                <a16:creationId xmlns:a16="http://schemas.microsoft.com/office/drawing/2014/main" id="{AEA9E85D-5B81-4657-A2CF-ADD7A3FDC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75" y="1328471"/>
            <a:ext cx="2790305" cy="372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BBB9576-334F-4A14-9F1C-A9DF5DED0120}"/>
              </a:ext>
            </a:extLst>
          </p:cNvPr>
          <p:cNvSpPr/>
          <p:nvPr/>
        </p:nvSpPr>
        <p:spPr>
          <a:xfrm>
            <a:off x="3160255" y="143153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Say it – say the word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Think about it - what is the initial sound?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Model it – Freddie Fingers (yours, theirs)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it – write the sound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Support – adult writes the rest </a:t>
            </a:r>
          </a:p>
        </p:txBody>
      </p:sp>
      <p:pic>
        <p:nvPicPr>
          <p:cNvPr id="5126" name="Picture 6" descr="RWI set one mat | Teaching Resources">
            <a:extLst>
              <a:ext uri="{FF2B5EF4-FFF2-40B4-BE49-F238E27FC236}">
                <a16:creationId xmlns:a16="http://schemas.microsoft.com/office/drawing/2014/main" id="{BBA19996-12A9-4C47-B0DD-7A3D0025B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71" y="2908863"/>
            <a:ext cx="2932641" cy="219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phic 12" descr="Pencil">
            <a:extLst>
              <a:ext uri="{FF2B5EF4-FFF2-40B4-BE49-F238E27FC236}">
                <a16:creationId xmlns:a16="http://schemas.microsoft.com/office/drawing/2014/main" id="{F1776EC2-0C34-4E34-9779-E0A6AC24A30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072775" y="3278954"/>
            <a:ext cx="1250184" cy="125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312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F2415C8-699F-4817-BAEE-07FA59282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94" y="1762450"/>
            <a:ext cx="2460776" cy="3286428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7F8436-D0CC-46FF-BD72-00A26097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47AE-9179-4DB6-BE2A-03A3F0BCB9C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34972" y="477987"/>
            <a:ext cx="6325790" cy="8048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  <a:ea typeface="NSimSun" panose="02010609030101010101" pitchFamily="49" charset="-122"/>
              </a:rPr>
              <a:t>Writing the Initial Sound in words</a:t>
            </a:r>
          </a:p>
        </p:txBody>
      </p:sp>
      <p:pic>
        <p:nvPicPr>
          <p:cNvPr id="3078" name="Picture 6">
            <a:extLst>
              <a:ext uri="{FF2B5EF4-FFF2-40B4-BE49-F238E27FC236}">
                <a16:creationId xmlns:a16="http://schemas.microsoft.com/office/drawing/2014/main" id="{AF19BF1E-D37C-4479-AF97-559C737BAA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59" r="9449" b="46888"/>
          <a:stretch/>
        </p:blipFill>
        <p:spPr bwMode="auto">
          <a:xfrm>
            <a:off x="1598104" y="1357420"/>
            <a:ext cx="1960879" cy="1866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1E78E863-FC7F-4934-805C-61AA2F7D1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6256" y="3024605"/>
            <a:ext cx="2699030" cy="202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>
            <a:extLst>
              <a:ext uri="{FF2B5EF4-FFF2-40B4-BE49-F238E27FC236}">
                <a16:creationId xmlns:a16="http://schemas.microsoft.com/office/drawing/2014/main" id="{867CEC1B-05E3-4EB5-93FE-D86811C86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649" y="1984523"/>
            <a:ext cx="2761703" cy="306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B4B0429E-793B-4FA4-8DEE-06C83FFFB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2167" y="1199772"/>
            <a:ext cx="2699030" cy="2024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raphic 5" descr="Pencil">
            <a:extLst>
              <a:ext uri="{FF2B5EF4-FFF2-40B4-BE49-F238E27FC236}">
                <a16:creationId xmlns:a16="http://schemas.microsoft.com/office/drawing/2014/main" id="{DE0001C9-1920-47B3-A59A-3650298F74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707513" y="922077"/>
            <a:ext cx="960065" cy="960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841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7F8436-D0CC-46FF-BD72-00A26097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47AE-9179-4DB6-BE2A-03A3F0BCB9C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34972" y="502850"/>
            <a:ext cx="6325790" cy="8048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  <a:ea typeface="NSimSun" panose="02010609030101010101" pitchFamily="49" charset="-122"/>
              </a:rPr>
              <a:t>Segmenting and Blending words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BBB9576-334F-4A14-9F1C-A9DF5DED0120}"/>
              </a:ext>
            </a:extLst>
          </p:cNvPr>
          <p:cNvSpPr/>
          <p:nvPr/>
        </p:nvSpPr>
        <p:spPr>
          <a:xfrm>
            <a:off x="4178477" y="1432325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Say it – say the word (choose words they will be able to sound out)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Think about it - what is the initial sound? What sound comes next?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Model it – Freddie Fingers (yours, theirs)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Write it – write the sound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Support – adult writes what child cannot do</a:t>
            </a:r>
          </a:p>
        </p:txBody>
      </p:sp>
      <p:pic>
        <p:nvPicPr>
          <p:cNvPr id="5126" name="Picture 6" descr="RWI set one mat | Teaching Resources">
            <a:extLst>
              <a:ext uri="{FF2B5EF4-FFF2-40B4-BE49-F238E27FC236}">
                <a16:creationId xmlns:a16="http://schemas.microsoft.com/office/drawing/2014/main" id="{BBA19996-12A9-4C47-B0DD-7A3D0025B7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6416" y="3423063"/>
            <a:ext cx="2218058" cy="1662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raphic 12" descr="Pencil">
            <a:extLst>
              <a:ext uri="{FF2B5EF4-FFF2-40B4-BE49-F238E27FC236}">
                <a16:creationId xmlns:a16="http://schemas.microsoft.com/office/drawing/2014/main" id="{F1776EC2-0C34-4E34-9779-E0A6AC24A3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76383" y="3481988"/>
            <a:ext cx="1250184" cy="1250184"/>
          </a:xfrm>
          <a:prstGeom prst="rect">
            <a:avLst/>
          </a:prstGeom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A99676CA-79A0-439B-B737-91E3B2FFC8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80" y="1432325"/>
            <a:ext cx="3695543" cy="2771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2852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7F8436-D0CC-46FF-BD72-00A26097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47AE-9179-4DB6-BE2A-03A3F0BCB9C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77078" y="534073"/>
            <a:ext cx="6325790" cy="8048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  <a:ea typeface="NSimSun" panose="02010609030101010101" pitchFamily="49" charset="-122"/>
              </a:rPr>
              <a:t>Writing Simple Sentences</a:t>
            </a:r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DEE2BE4C-A435-46ED-BBE7-15D9D71B5D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56" y="1419225"/>
            <a:ext cx="4091011" cy="2065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18BCC885-F42B-4C24-AA79-4B5C53AAF0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860" y="1430865"/>
            <a:ext cx="3768764" cy="361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What are Finger Spaces? | Twinkl">
            <a:extLst>
              <a:ext uri="{FF2B5EF4-FFF2-40B4-BE49-F238E27FC236}">
                <a16:creationId xmlns:a16="http://schemas.microsoft.com/office/drawing/2014/main" id="{F04D717C-3E98-4AC6-AD3F-CFD4F514D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55" y="3501068"/>
            <a:ext cx="4091011" cy="1577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5575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7F8436-D0CC-46FF-BD72-00A26097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47AE-9179-4DB6-BE2A-03A3F0BCB9C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77078" y="534073"/>
            <a:ext cx="6325790" cy="8048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  <a:ea typeface="NSimSun" panose="02010609030101010101" pitchFamily="49" charset="-122"/>
              </a:rPr>
              <a:t>Writing Simple Sentences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69680CAB-3B98-4164-A875-3A52C7C307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94" y="1431815"/>
            <a:ext cx="4029570" cy="2498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991BA61-786F-4C8A-9ED4-E640261C6182}"/>
              </a:ext>
            </a:extLst>
          </p:cNvPr>
          <p:cNvSpPr/>
          <p:nvPr/>
        </p:nvSpPr>
        <p:spPr>
          <a:xfrm>
            <a:off x="4286528" y="1405051"/>
            <a:ext cx="4740778" cy="2543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Remind – what does a sentence need to contain?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 Say it – say the sentence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Count it – count how many words in your sentence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Think about it - what is the initial sound? What sound comes next?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Say the first word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Model it – Freddie Fingers (yours, theirs)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Write it – segment and blend each word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Support – adult writes what child cannot 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Read it back – check for clarity </a:t>
            </a:r>
          </a:p>
          <a:p>
            <a:pPr lvl="0" defTabSz="685783">
              <a:lnSpc>
                <a:spcPct val="90000"/>
              </a:lnSpc>
              <a:spcBef>
                <a:spcPts val="750"/>
              </a:spcBef>
            </a:pPr>
            <a:endParaRPr lang="en-GB" sz="1400" dirty="0">
              <a:solidFill>
                <a:srgbClr val="10069F"/>
              </a:solidFill>
            </a:endParaRPr>
          </a:p>
        </p:txBody>
      </p:sp>
      <p:pic>
        <p:nvPicPr>
          <p:cNvPr id="8196" name="Picture 4" descr="Reception Daily Phonics | Broad Heath Primary School">
            <a:extLst>
              <a:ext uri="{FF2B5EF4-FFF2-40B4-BE49-F238E27FC236}">
                <a16:creationId xmlns:a16="http://schemas.microsoft.com/office/drawing/2014/main" id="{D45B2492-3FC9-420D-A80D-7A741DD14C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203" y="3722692"/>
            <a:ext cx="2398253" cy="132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F007CB-B356-4321-BEC9-6BF38E4CC725}"/>
              </a:ext>
            </a:extLst>
          </p:cNvPr>
          <p:cNvSpPr txBox="1"/>
          <p:nvPr/>
        </p:nvSpPr>
        <p:spPr>
          <a:xfrm>
            <a:off x="3669167" y="4273147"/>
            <a:ext cx="3480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Click Moment</a:t>
            </a:r>
          </a:p>
        </p:txBody>
      </p:sp>
      <p:pic>
        <p:nvPicPr>
          <p:cNvPr id="7" name="Graphic 6" descr="Smiling face with no fill">
            <a:extLst>
              <a:ext uri="{FF2B5EF4-FFF2-40B4-BE49-F238E27FC236}">
                <a16:creationId xmlns:a16="http://schemas.microsoft.com/office/drawing/2014/main" id="{AFA96567-FE26-4C30-B079-BB7A2C95D0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581843" y="4225435"/>
            <a:ext cx="686521" cy="68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684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7F8436-D0CC-46FF-BD72-00A26097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47AE-9179-4DB6-BE2A-03A3F0BCB9C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77078" y="534073"/>
            <a:ext cx="6325790" cy="804863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  <a:ea typeface="NSimSun" panose="02010609030101010101" pitchFamily="49" charset="-122"/>
              </a:rPr>
              <a:t>Understanding how to create a sentence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91BA61-786F-4C8A-9ED4-E640261C6182}"/>
              </a:ext>
            </a:extLst>
          </p:cNvPr>
          <p:cNvSpPr/>
          <p:nvPr/>
        </p:nvSpPr>
        <p:spPr>
          <a:xfrm>
            <a:off x="4286528" y="1405051"/>
            <a:ext cx="4740778" cy="1035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Colourful semantics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Reception – focus on who and what doing.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Sentence = verb and a subject (noun) </a:t>
            </a:r>
          </a:p>
          <a:p>
            <a:pPr lvl="0" defTabSz="685783">
              <a:lnSpc>
                <a:spcPct val="90000"/>
              </a:lnSpc>
              <a:spcBef>
                <a:spcPts val="750"/>
              </a:spcBef>
            </a:pPr>
            <a:endParaRPr lang="en-GB" sz="1400" dirty="0">
              <a:solidFill>
                <a:srgbClr val="10069F"/>
              </a:solidFill>
            </a:endParaRPr>
          </a:p>
        </p:txBody>
      </p:sp>
      <p:pic>
        <p:nvPicPr>
          <p:cNvPr id="1026" name="Picture 2" descr="Colourful Semantics: A teacher's guide">
            <a:extLst>
              <a:ext uri="{FF2B5EF4-FFF2-40B4-BE49-F238E27FC236}">
                <a16:creationId xmlns:a16="http://schemas.microsoft.com/office/drawing/2014/main" id="{FAC59636-DE00-20F3-4566-7EC6BB15A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1338936"/>
            <a:ext cx="3550798" cy="2013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un for kids | Noun for class 1 | Nouns | - YouTube">
            <a:extLst>
              <a:ext uri="{FF2B5EF4-FFF2-40B4-BE49-F238E27FC236}">
                <a16:creationId xmlns:a16="http://schemas.microsoft.com/office/drawing/2014/main" id="{FE37A2C1-3EC9-D2F9-97CB-E95442A21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150" y="3385842"/>
            <a:ext cx="2743699" cy="154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Verbs – definition, types, examples and worksheets">
            <a:extLst>
              <a:ext uri="{FF2B5EF4-FFF2-40B4-BE49-F238E27FC236}">
                <a16:creationId xmlns:a16="http://schemas.microsoft.com/office/drawing/2014/main" id="{87A6D9A1-A4B0-8265-FE13-CA96A3EAD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7375" y="2409740"/>
            <a:ext cx="2910191" cy="1715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95630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7F8436-D0CC-46FF-BD72-00A26097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1A47AE-9179-4DB6-BE2A-03A3F0BCB9C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77078" y="534073"/>
            <a:ext cx="6325790" cy="80486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GB" sz="3200" dirty="0">
                <a:latin typeface="Nunito" panose="02000503030000020003" pitchFamily="2" charset="0"/>
                <a:ea typeface="NSimSun" panose="02010609030101010101" pitchFamily="49" charset="-122"/>
              </a:rPr>
              <a:t>Tips for supporting writing at home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91BA61-786F-4C8A-9ED4-E640261C6182}"/>
              </a:ext>
            </a:extLst>
          </p:cNvPr>
          <p:cNvSpPr/>
          <p:nvPr/>
        </p:nvSpPr>
        <p:spPr>
          <a:xfrm>
            <a:off x="517417" y="1534407"/>
            <a:ext cx="8509889" cy="320087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285750" lvl="0" indent="-285750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10069F"/>
                </a:solidFill>
                <a:latin typeface="Arial"/>
                <a:cs typeface="Arial"/>
              </a:rPr>
              <a:t>Be led by children’s interests (higher engagement levels) </a:t>
            </a:r>
          </a:p>
          <a:p>
            <a:pPr marL="285750" lvl="0" indent="-285750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1006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Praise – helping our children know they are writers (display their writing)</a:t>
            </a:r>
          </a:p>
          <a:p>
            <a:pPr marL="285750" lvl="0" indent="-285750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1006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– we can write together – children can only use sounds they have learnt (phonics, key word lists will support this)</a:t>
            </a:r>
          </a:p>
          <a:p>
            <a:pPr marL="285750" lvl="0" indent="-285750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1006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Correcting a child – one focus at a time (highlighter pen)</a:t>
            </a:r>
          </a:p>
          <a:p>
            <a:pPr marL="285750" lvl="0" indent="-285750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1006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Send work to school – develop a sense of pride/engagement </a:t>
            </a:r>
          </a:p>
          <a:p>
            <a:pPr marL="285750" lvl="0" indent="-285750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10069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writing fun – through play, personalise, form of communication </a:t>
            </a:r>
          </a:p>
          <a:p>
            <a:pPr marL="285750" lvl="0" indent="-285750" defTabSz="685783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10069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14040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C62E30-6C78-4D34-9D7F-A489C369B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B48FB-E956-2048-9E74-C69E7CAA26CC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928293-F38D-4D0A-8852-95417B80B3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>
                <a:latin typeface="Nunito" panose="02000503030000020003" pitchFamily="2" charset="0"/>
              </a:rPr>
              <a:t>Thank you for joining us today</a:t>
            </a:r>
          </a:p>
        </p:txBody>
      </p:sp>
    </p:spTree>
    <p:extLst>
      <p:ext uri="{BB962C8B-B14F-4D97-AF65-F5344CB8AC3E}">
        <p14:creationId xmlns:p14="http://schemas.microsoft.com/office/powerpoint/2010/main" val="2061145538"/>
      </p:ext>
    </p:extLst>
  </p:cSld>
  <p:clrMapOvr>
    <a:masterClrMapping/>
  </p:clrMapOvr>
</p:sld>
</file>

<file path=ppt/theme/theme1.xml><?xml version="1.0" encoding="utf-8"?>
<a:theme xmlns:a="http://schemas.openxmlformats.org/drawingml/2006/main" name="SM-template-20140529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Data slides">
  <a:themeElements>
    <a:clrScheme name="Custom 1">
      <a:dk1>
        <a:srgbClr val="10069F"/>
      </a:dk1>
      <a:lt1>
        <a:srgbClr val="FFFFFF"/>
      </a:lt1>
      <a:dk2>
        <a:srgbClr val="00B140"/>
      </a:dk2>
      <a:lt2>
        <a:srgbClr val="A2AAAD"/>
      </a:lt2>
      <a:accent1>
        <a:srgbClr val="8FD6BD"/>
      </a:accent1>
      <a:accent2>
        <a:srgbClr val="F9423A"/>
      </a:accent2>
      <a:accent3>
        <a:srgbClr val="C724B1"/>
      </a:accent3>
      <a:accent4>
        <a:srgbClr val="FFB81C"/>
      </a:accent4>
      <a:accent5>
        <a:srgbClr val="F1B2DC"/>
      </a:accent5>
      <a:accent6>
        <a:srgbClr val="DCBFA6"/>
      </a:accent6>
      <a:hlink>
        <a:srgbClr val="10069F"/>
      </a:hlink>
      <a:folHlink>
        <a:srgbClr val="A7C6E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Response Summary">
  <a:themeElements>
    <a:clrScheme name="Custom 1">
      <a:dk1>
        <a:srgbClr val="333333"/>
      </a:dk1>
      <a:lt1>
        <a:sysClr val="window" lastClr="FFFFFF"/>
      </a:lt1>
      <a:dk2>
        <a:srgbClr val="666666"/>
      </a:dk2>
      <a:lt2>
        <a:srgbClr val="EEECE1"/>
      </a:lt2>
      <a:accent1>
        <a:srgbClr val="8BAB42"/>
      </a:accent1>
      <a:accent2>
        <a:srgbClr val="CCCCCC"/>
      </a:accent2>
      <a:accent3>
        <a:srgbClr val="60574C"/>
      </a:accent3>
      <a:accent4>
        <a:srgbClr val="31859C"/>
      </a:accent4>
      <a:accent5>
        <a:srgbClr val="A8BC33"/>
      </a:accent5>
      <a:accent6>
        <a:srgbClr val="FFFFFF"/>
      </a:accent6>
      <a:hlink>
        <a:srgbClr val="31859C"/>
      </a:hlink>
      <a:folHlink>
        <a:srgbClr val="31859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Fielding Primary Theme">
  <a:themeElements>
    <a:clrScheme name="Fielding Colours">
      <a:dk1>
        <a:srgbClr val="10069F"/>
      </a:dk1>
      <a:lt1>
        <a:srgbClr val="FFFFFF"/>
      </a:lt1>
      <a:dk2>
        <a:srgbClr val="00B140"/>
      </a:dk2>
      <a:lt2>
        <a:srgbClr val="A2AAAD"/>
      </a:lt2>
      <a:accent1>
        <a:srgbClr val="8FD6BD"/>
      </a:accent1>
      <a:accent2>
        <a:srgbClr val="F9423A"/>
      </a:accent2>
      <a:accent3>
        <a:srgbClr val="C724B1"/>
      </a:accent3>
      <a:accent4>
        <a:srgbClr val="FFB81C"/>
      </a:accent4>
      <a:accent5>
        <a:srgbClr val="F1B2DC"/>
      </a:accent5>
      <a:accent6>
        <a:srgbClr val="DCBFA6"/>
      </a:accent6>
      <a:hlink>
        <a:srgbClr val="10069F"/>
      </a:hlink>
      <a:folHlink>
        <a:srgbClr val="A7C6E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F4D09FCBD64047807541EC34952A82" ma:contentTypeVersion="19" ma:contentTypeDescription="Create a new document." ma:contentTypeScope="" ma:versionID="83ecaed107a4235bf1211b178a53aa22">
  <xsd:schema xmlns:xsd="http://www.w3.org/2001/XMLSchema" xmlns:xs="http://www.w3.org/2001/XMLSchema" xmlns:p="http://schemas.microsoft.com/office/2006/metadata/properties" xmlns:ns2="a70c7758-933f-4335-ba9b-7270d4878b5f" xmlns:ns3="b2c54553-9eaa-4c48-a225-49cc7f4f68c1" targetNamespace="http://schemas.microsoft.com/office/2006/metadata/properties" ma:root="true" ma:fieldsID="5967955510e37105261a4f8d10c0d8ee" ns2:_="" ns3:_="">
    <xsd:import namespace="a70c7758-933f-4335-ba9b-7270d4878b5f"/>
    <xsd:import namespace="b2c54553-9eaa-4c48-a225-49cc7f4f68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0c7758-933f-4335-ba9b-7270d4878b5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56d51d4-a354-4ae4-9f6e-668c96ac416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c54553-9eaa-4c48-a225-49cc7f4f68c1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9e9aa96-1978-4399-8946-971a1c3b694d}" ma:internalName="TaxCatchAll" ma:showField="CatchAllData" ma:web="b2c54553-9eaa-4c48-a225-49cc7f4f68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70c7758-933f-4335-ba9b-7270d4878b5f">
      <Terms xmlns="http://schemas.microsoft.com/office/infopath/2007/PartnerControls"/>
    </lcf76f155ced4ddcb4097134ff3c332f>
    <TaxCatchAll xmlns="b2c54553-9eaa-4c48-a225-49cc7f4f68c1" xsi:nil="true"/>
  </documentManagement>
</p:properties>
</file>

<file path=customXml/itemProps1.xml><?xml version="1.0" encoding="utf-8"?>
<ds:datastoreItem xmlns:ds="http://schemas.openxmlformats.org/officeDocument/2006/customXml" ds:itemID="{2692570D-BEB1-4938-9ADF-FC3E87A68F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DA94D3C-07BB-4861-B9C0-E164F8E74BE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0c7758-933f-4335-ba9b-7270d4878b5f"/>
    <ds:schemaRef ds:uri="b2c54553-9eaa-4c48-a225-49cc7f4f68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9A45EF6-659A-4E2E-9933-3CF93842677E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b2c54553-9eaa-4c48-a225-49cc7f4f68c1"/>
    <ds:schemaRef ds:uri="http://purl.org/dc/dcmitype/"/>
    <ds:schemaRef ds:uri="a70c7758-933f-4335-ba9b-7270d4878b5f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SM-template-20140529.potx</Template>
  <TotalTime>2339</TotalTime>
  <Words>447</Words>
  <Application>Microsoft Office PowerPoint</Application>
  <PresentationFormat>On-screen Show (16:9)</PresentationFormat>
  <Paragraphs>69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SM-template-20140529</vt:lpstr>
      <vt:lpstr>Data slides</vt:lpstr>
      <vt:lpstr>Response Summary</vt:lpstr>
      <vt:lpstr>Fielding Primary Theme</vt:lpstr>
      <vt:lpstr>          Reception Parents/Carers workshop Nurturing young writers  from mark making to writing. </vt:lpstr>
      <vt:lpstr>PowerPoint Presentation</vt:lpstr>
      <vt:lpstr>PowerPoint Presentation</vt:lpstr>
      <vt:lpstr>Developing Gross motor skills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SurveyMonkey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Melissa Clarke</dc:creator>
  <cp:lastModifiedBy>Kristien Webb</cp:lastModifiedBy>
  <cp:revision>241</cp:revision>
  <cp:lastPrinted>2018-11-15T18:07:10Z</cp:lastPrinted>
  <dcterms:created xsi:type="dcterms:W3CDTF">2014-01-30T23:18:11Z</dcterms:created>
  <dcterms:modified xsi:type="dcterms:W3CDTF">2025-10-23T16:31:49Z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0x01010034F4D09FCBD64047807541EC34952A82</vt:lpwstr>
  </property>
  <property fmtid="{D5CDD505-2E9C-101B-9397-08002B2CF9AE}" pid="3" name="MediaServiceImageTags">
    <vt:lpwstr/>
  </property>
</Properties>
</file>