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324" r:id="rId2"/>
    <p:sldId id="278" r:id="rId3"/>
    <p:sldId id="303" r:id="rId4"/>
    <p:sldId id="326" r:id="rId5"/>
    <p:sldId id="304" r:id="rId6"/>
    <p:sldId id="328" r:id="rId7"/>
    <p:sldId id="329" r:id="rId8"/>
    <p:sldId id="305" r:id="rId9"/>
    <p:sldId id="308" r:id="rId10"/>
    <p:sldId id="306" r:id="rId11"/>
    <p:sldId id="307" r:id="rId12"/>
    <p:sldId id="309" r:id="rId13"/>
    <p:sldId id="311" r:id="rId14"/>
    <p:sldId id="333" r:id="rId15"/>
    <p:sldId id="335" r:id="rId16"/>
    <p:sldId id="327" r:id="rId17"/>
    <p:sldId id="312" r:id="rId18"/>
    <p:sldId id="330" r:id="rId19"/>
    <p:sldId id="331" r:id="rId20"/>
    <p:sldId id="313" r:id="rId21"/>
    <p:sldId id="314" r:id="rId22"/>
    <p:sldId id="316" r:id="rId23"/>
    <p:sldId id="318" r:id="rId24"/>
    <p:sldId id="321" r:id="rId25"/>
    <p:sldId id="322" r:id="rId26"/>
    <p:sldId id="319" r:id="rId27"/>
    <p:sldId id="332" r:id="rId28"/>
    <p:sldId id="336" r:id="rId29"/>
    <p:sldId id="285" r:id="rId30"/>
    <p:sldId id="270" r:id="rId31"/>
    <p:sldId id="32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BBCF"/>
    <a:srgbClr val="005EB8"/>
    <a:srgbClr val="009999"/>
    <a:srgbClr val="3A69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26"/>
    <p:restoredTop sz="83377" autoAdjust="0"/>
  </p:normalViewPr>
  <p:slideViewPr>
    <p:cSldViewPr snapToGrid="0" snapToObjects="1">
      <p:cViewPr varScale="1">
        <p:scale>
          <a:sx n="92" d="100"/>
          <a:sy n="92" d="100"/>
        </p:scale>
        <p:origin x="26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049B55-1399-446E-9793-1A982E4CBEDF}" type="datetimeFigureOut">
              <a:rPr lang="en-GB" smtClean="0"/>
              <a:t>02/10/2025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9573DF-EDFD-4007-92F5-93EE9AE1F7D4}" type="slidenum">
              <a:rPr lang="en-GB" smtClean="0"/>
              <a:t>‹#›</a:t>
            </a:fld>
            <a:endParaRPr lang="en-GB"/>
          </a:p>
        </p:txBody>
      </p:sp>
    </p:spTree>
    <p:extLst>
      <p:ext uri="{BB962C8B-B14F-4D97-AF65-F5344CB8AC3E}">
        <p14:creationId xmlns:p14="http://schemas.microsoft.com/office/powerpoint/2010/main" val="1132130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03F830C-B45E-4147-BBB9-79DE300D4052}" type="slidenum">
              <a:rPr lang="en-GB" smtClean="0"/>
              <a:t>1</a:t>
            </a:fld>
            <a:endParaRPr lang="en-GB"/>
          </a:p>
        </p:txBody>
      </p:sp>
    </p:spTree>
    <p:extLst>
      <p:ext uri="{BB962C8B-B14F-4D97-AF65-F5344CB8AC3E}">
        <p14:creationId xmlns:p14="http://schemas.microsoft.com/office/powerpoint/2010/main" val="3229015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I’m</a:t>
            </a:r>
            <a:r>
              <a:rPr lang="en-GB" sz="1200" kern="1200" baseline="0" dirty="0">
                <a:solidFill>
                  <a:schemeClr val="tx1"/>
                </a:solidFill>
                <a:effectLst/>
                <a:latin typeface="+mn-lt"/>
                <a:ea typeface="+mn-ea"/>
                <a:cs typeface="+mn-cs"/>
              </a:rPr>
              <a:t> the allocated practitioner support </a:t>
            </a:r>
            <a:r>
              <a:rPr lang="en-GB" sz="1200" kern="1200" baseline="0" dirty="0" err="1">
                <a:solidFill>
                  <a:schemeClr val="tx1"/>
                </a:solidFill>
                <a:effectLst/>
                <a:latin typeface="+mn-lt"/>
                <a:ea typeface="+mn-ea"/>
                <a:cs typeface="+mn-cs"/>
              </a:rPr>
              <a:t>Downe</a:t>
            </a:r>
            <a:r>
              <a:rPr lang="en-GB" sz="1200" kern="1200" baseline="0" dirty="0">
                <a:solidFill>
                  <a:schemeClr val="tx1"/>
                </a:solidFill>
                <a:effectLst/>
                <a:latin typeface="+mn-lt"/>
                <a:ea typeface="+mn-ea"/>
                <a:cs typeface="+mn-cs"/>
              </a:rPr>
              <a:t> Manor – working with families since last year</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2</a:t>
            </a:fld>
            <a:endParaRPr lang="en-GB"/>
          </a:p>
        </p:txBody>
      </p:sp>
    </p:spTree>
    <p:extLst>
      <p:ext uri="{BB962C8B-B14F-4D97-AF65-F5344CB8AC3E}">
        <p14:creationId xmlns:p14="http://schemas.microsoft.com/office/powerpoint/2010/main" val="19907113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3</a:t>
            </a:fld>
            <a:endParaRPr lang="en-GB"/>
          </a:p>
        </p:txBody>
      </p:sp>
    </p:spTree>
    <p:extLst>
      <p:ext uri="{BB962C8B-B14F-4D97-AF65-F5344CB8AC3E}">
        <p14:creationId xmlns:p14="http://schemas.microsoft.com/office/powerpoint/2010/main" val="3633601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4</a:t>
            </a:fld>
            <a:endParaRPr lang="en-GB"/>
          </a:p>
        </p:txBody>
      </p:sp>
    </p:spTree>
    <p:extLst>
      <p:ext uri="{BB962C8B-B14F-4D97-AF65-F5344CB8AC3E}">
        <p14:creationId xmlns:p14="http://schemas.microsoft.com/office/powerpoint/2010/main" val="5793812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Natural alarm system - It </a:t>
            </a:r>
            <a:r>
              <a:rPr lang="en-GB" sz="1200" dirty="0" err="1">
                <a:latin typeface="Arial" panose="020B0604020202020204" pitchFamily="34" charset="0"/>
                <a:cs typeface="Arial" panose="020B0604020202020204" pitchFamily="34" charset="0"/>
              </a:rPr>
              <a:t>kickstarts</a:t>
            </a:r>
            <a:r>
              <a:rPr lang="en-GB" sz="1200" dirty="0">
                <a:latin typeface="Arial" panose="020B0604020202020204" pitchFamily="34" charset="0"/>
                <a:cs typeface="Arial" panose="020B0604020202020204" pitchFamily="34" charset="0"/>
              </a:rPr>
              <a:t> our ‘fight or flight’ response, which prepares us to fight or run away from danger.</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COVID-19 has had a huge impact on young people’s lives, and so it is very likely that a lot of people will experience anxiety as a result.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5</a:t>
            </a:fld>
            <a:endParaRPr lang="en-GB"/>
          </a:p>
        </p:txBody>
      </p:sp>
    </p:spTree>
    <p:extLst>
      <p:ext uri="{BB962C8B-B14F-4D97-AF65-F5344CB8AC3E}">
        <p14:creationId xmlns:p14="http://schemas.microsoft.com/office/powerpoint/2010/main" val="26526783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Anxiety is influenced by 3 things –</a:t>
            </a:r>
            <a:r>
              <a:rPr lang="en-GB" baseline="0" dirty="0"/>
              <a:t> never just one thing to cause it </a:t>
            </a:r>
            <a:endParaRPr lang="en-GB" dirty="0"/>
          </a:p>
        </p:txBody>
      </p:sp>
      <p:sp>
        <p:nvSpPr>
          <p:cNvPr id="4" name="Slide Number Placeholder 3"/>
          <p:cNvSpPr>
            <a:spLocks noGrp="1"/>
          </p:cNvSpPr>
          <p:nvPr>
            <p:ph type="sldNum" sz="quarter" idx="10"/>
          </p:nvPr>
        </p:nvSpPr>
        <p:spPr/>
        <p:txBody>
          <a:bodyPr/>
          <a:lstStyle/>
          <a:p>
            <a:fld id="{7E9573DF-EDFD-4007-92F5-93EE9AE1F7D4}" type="slidenum">
              <a:rPr lang="en-GB" smtClean="0"/>
              <a:t>6</a:t>
            </a:fld>
            <a:endParaRPr lang="en-GB"/>
          </a:p>
        </p:txBody>
      </p:sp>
    </p:spTree>
    <p:extLst>
      <p:ext uri="{BB962C8B-B14F-4D97-AF65-F5344CB8AC3E}">
        <p14:creationId xmlns:p14="http://schemas.microsoft.com/office/powerpoint/2010/main" val="2762068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FF0000"/>
                </a:solidFill>
              </a:rPr>
              <a:t>ASK PARENTS IN CHAT</a:t>
            </a:r>
          </a:p>
          <a:p>
            <a:endParaRPr lang="en-GB" dirty="0"/>
          </a:p>
        </p:txBody>
      </p:sp>
      <p:sp>
        <p:nvSpPr>
          <p:cNvPr id="4" name="Slide Number Placeholder 3"/>
          <p:cNvSpPr>
            <a:spLocks noGrp="1"/>
          </p:cNvSpPr>
          <p:nvPr>
            <p:ph type="sldNum" sz="quarter" idx="10"/>
          </p:nvPr>
        </p:nvSpPr>
        <p:spPr/>
        <p:txBody>
          <a:bodyPr/>
          <a:lstStyle/>
          <a:p>
            <a:fld id="{7E9573DF-EDFD-4007-92F5-93EE9AE1F7D4}" type="slidenum">
              <a:rPr lang="en-GB" smtClean="0"/>
              <a:t>7</a:t>
            </a:fld>
            <a:endParaRPr lang="en-GB"/>
          </a:p>
        </p:txBody>
      </p:sp>
    </p:spTree>
    <p:extLst>
      <p:ext uri="{BB962C8B-B14F-4D97-AF65-F5344CB8AC3E}">
        <p14:creationId xmlns:p14="http://schemas.microsoft.com/office/powerpoint/2010/main" val="17302992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Anxiety isn’t just an unpleasant emotion, it affects what we feel in our bodies, what we think and how we behave. </a:t>
            </a:r>
          </a:p>
          <a:p>
            <a:pPr marL="171450" indent="-171450">
              <a:buFont typeface="Arial" panose="020B0604020202020204" pitchFamily="34" charset="0"/>
              <a:buChar char="•"/>
            </a:pPr>
            <a:r>
              <a:rPr lang="en-GB" dirty="0"/>
              <a:t>These are some common signs to look out for that might indicate that someone is struggling with anxiety</a:t>
            </a:r>
          </a:p>
          <a:p>
            <a:pPr marL="628650" lvl="1" indent="-171450">
              <a:buFont typeface="Arial" panose="020B0604020202020204" pitchFamily="34" charset="0"/>
              <a:buChar char="•"/>
            </a:pPr>
            <a:r>
              <a:rPr lang="en-GB" dirty="0"/>
              <a:t>Thoughts </a:t>
            </a:r>
          </a:p>
          <a:p>
            <a:pPr marL="1085850" lvl="2" indent="-171450">
              <a:buFont typeface="Arial" panose="020B0604020202020204" pitchFamily="34" charset="0"/>
              <a:buChar char="•"/>
            </a:pPr>
            <a:r>
              <a:rPr lang="en-GB" dirty="0"/>
              <a:t>We obviously cannot know what other people are thinking, so we have to pay attention to what people say. </a:t>
            </a:r>
          </a:p>
          <a:p>
            <a:pPr marL="1085850" lvl="2" indent="-171450">
              <a:buFont typeface="Arial" panose="020B0604020202020204" pitchFamily="34" charset="0"/>
              <a:buChar char="•"/>
            </a:pPr>
            <a:r>
              <a:rPr lang="en-GB" dirty="0"/>
              <a:t>E.g. “what if” statements – “what if my mum gets sick?”, “what if everyone laughs at me”, “what if I have a panic attack and I stop breathing?”</a:t>
            </a:r>
          </a:p>
          <a:p>
            <a:pPr marL="628650" lvl="1" indent="-171450">
              <a:buFont typeface="Arial" panose="020B0604020202020204" pitchFamily="34" charset="0"/>
              <a:buChar char="•"/>
            </a:pPr>
            <a:r>
              <a:rPr lang="en-GB" dirty="0"/>
              <a:t>Body sensations</a:t>
            </a:r>
          </a:p>
          <a:p>
            <a:pPr marL="1085850" lvl="2" indent="-171450">
              <a:buFont typeface="Arial" panose="020B0604020202020204" pitchFamily="34" charset="0"/>
              <a:buChar char="•"/>
            </a:pPr>
            <a:r>
              <a:rPr lang="en-GB" dirty="0"/>
              <a:t>Frequent complaints about feeling unwell (e.g. stomach aches, headaches)</a:t>
            </a:r>
          </a:p>
          <a:p>
            <a:pPr marL="628650" lvl="1" indent="-171450">
              <a:buFont typeface="Arial" panose="020B0604020202020204" pitchFamily="34" charset="0"/>
              <a:buChar char="•"/>
            </a:pPr>
            <a:r>
              <a:rPr lang="en-GB" dirty="0"/>
              <a:t>Behaviour</a:t>
            </a:r>
          </a:p>
          <a:p>
            <a:pPr marL="1085850" lvl="2" indent="-171450">
              <a:buFont typeface="Arial" panose="020B0604020202020204" pitchFamily="34" charset="0"/>
              <a:buChar char="•"/>
            </a:pPr>
            <a:r>
              <a:rPr lang="en-GB" dirty="0"/>
              <a:t>Seeking reassurance e.g. ”will everything be okay?” “will you be there to help me?” “are we still friends?” repeatedly asking teacher to check work for mistakes, calling parents from school to check they are okay</a:t>
            </a:r>
          </a:p>
          <a:p>
            <a:pPr marL="1085850" lvl="2" indent="-171450">
              <a:buFont typeface="Arial" panose="020B0604020202020204" pitchFamily="34" charset="0"/>
              <a:buChar char="•"/>
            </a:pPr>
            <a:r>
              <a:rPr lang="en-GB" dirty="0"/>
              <a:t>Constantly tired</a:t>
            </a:r>
          </a:p>
          <a:p>
            <a:pPr marL="1085850" lvl="2" indent="-171450">
              <a:buFont typeface="Arial" panose="020B0604020202020204" pitchFamily="34" charset="0"/>
              <a:buChar char="•"/>
            </a:pPr>
            <a:r>
              <a:rPr lang="en-GB" dirty="0"/>
              <a:t>Missing school, skipping certain lessons, skipping tests</a:t>
            </a:r>
          </a:p>
        </p:txBody>
      </p:sp>
      <p:sp>
        <p:nvSpPr>
          <p:cNvPr id="4" name="Slide Number Placeholder 3"/>
          <p:cNvSpPr>
            <a:spLocks noGrp="1"/>
          </p:cNvSpPr>
          <p:nvPr>
            <p:ph type="sldNum" sz="quarter" idx="5"/>
          </p:nvPr>
        </p:nvSpPr>
        <p:spPr/>
        <p:txBody>
          <a:bodyPr/>
          <a:lstStyle/>
          <a:p>
            <a:fld id="{FCB56055-2C7E-0D40-9AA4-DAB131F3F602}" type="slidenum">
              <a:rPr lang="en-GB" smtClean="0"/>
              <a:t>8</a:t>
            </a:fld>
            <a:endParaRPr lang="en-GB"/>
          </a:p>
        </p:txBody>
      </p:sp>
    </p:spTree>
    <p:extLst>
      <p:ext uri="{BB962C8B-B14F-4D97-AF65-F5344CB8AC3E}">
        <p14:creationId xmlns:p14="http://schemas.microsoft.com/office/powerpoint/2010/main" val="3838955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Different</a:t>
            </a:r>
            <a:r>
              <a:rPr lang="en-GB" sz="1200" baseline="0" dirty="0">
                <a:latin typeface="Arial" panose="020B0604020202020204" pitchFamily="34" charset="0"/>
                <a:cs typeface="Arial" panose="020B0604020202020204" pitchFamily="34" charset="0"/>
              </a:rPr>
              <a:t> worries at different ages e.g. separation anxiety normal in babies (cry when not with mother)</a:t>
            </a:r>
            <a:endParaRPr lang="en-GB" sz="1200" dirty="0">
              <a:latin typeface="Arial" panose="020B0604020202020204" pitchFamily="34" charset="0"/>
              <a:cs typeface="Arial" panose="020B0604020202020204" pitchFamily="34" charset="0"/>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COVID-19 has had a huge impact on young people’s lives, and so it is very likely that a lot of people will experience anxiety as a result.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9</a:t>
            </a:fld>
            <a:endParaRPr lang="en-GB"/>
          </a:p>
        </p:txBody>
      </p:sp>
    </p:spTree>
    <p:extLst>
      <p:ext uri="{BB962C8B-B14F-4D97-AF65-F5344CB8AC3E}">
        <p14:creationId xmlns:p14="http://schemas.microsoft.com/office/powerpoint/2010/main" val="1843939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CB56055-2C7E-0D40-9AA4-DAB131F3F602}" type="slidenum">
              <a:rPr lang="en-GB" smtClean="0"/>
              <a:t>10</a:t>
            </a:fld>
            <a:endParaRPr lang="en-GB"/>
          </a:p>
        </p:txBody>
      </p:sp>
    </p:spTree>
    <p:extLst>
      <p:ext uri="{BB962C8B-B14F-4D97-AF65-F5344CB8AC3E}">
        <p14:creationId xmlns:p14="http://schemas.microsoft.com/office/powerpoint/2010/main" val="866056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CB56055-2C7E-0D40-9AA4-DAB131F3F602}" type="slidenum">
              <a:rPr lang="en-GB" smtClean="0"/>
              <a:t>11</a:t>
            </a:fld>
            <a:endParaRPr lang="en-GB"/>
          </a:p>
        </p:txBody>
      </p:sp>
    </p:spTree>
    <p:extLst>
      <p:ext uri="{BB962C8B-B14F-4D97-AF65-F5344CB8AC3E}">
        <p14:creationId xmlns:p14="http://schemas.microsoft.com/office/powerpoint/2010/main" val="4630781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Workshop: what do you notice that might indicate Temi is feeling anxious?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12</a:t>
            </a:fld>
            <a:endParaRPr lang="en-GB"/>
          </a:p>
        </p:txBody>
      </p:sp>
    </p:spTree>
    <p:extLst>
      <p:ext uri="{BB962C8B-B14F-4D97-AF65-F5344CB8AC3E}">
        <p14:creationId xmlns:p14="http://schemas.microsoft.com/office/powerpoint/2010/main" val="428140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13</a:t>
            </a:fld>
            <a:endParaRPr lang="en-GB"/>
          </a:p>
        </p:txBody>
      </p:sp>
    </p:spTree>
    <p:extLst>
      <p:ext uri="{BB962C8B-B14F-4D97-AF65-F5344CB8AC3E}">
        <p14:creationId xmlns:p14="http://schemas.microsoft.com/office/powerpoint/2010/main" val="34779319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E.G</a:t>
            </a:r>
            <a:r>
              <a:rPr lang="en-GB" baseline="0" dirty="0"/>
              <a:t> – I haven’t practiced my spellings enough, I’m going to get it all wrong </a:t>
            </a:r>
          </a:p>
          <a:p>
            <a:r>
              <a:rPr lang="en-GB" baseline="0" dirty="0"/>
              <a:t>Solution – ask the teacher for help, practice at home, skip the test and then you don’t have to worry about it</a:t>
            </a:r>
          </a:p>
          <a:p>
            <a:endParaRPr lang="en-GB" baseline="0" dirty="0"/>
          </a:p>
        </p:txBody>
      </p:sp>
      <p:sp>
        <p:nvSpPr>
          <p:cNvPr id="4" name="Slide Number Placeholder 3"/>
          <p:cNvSpPr>
            <a:spLocks noGrp="1"/>
          </p:cNvSpPr>
          <p:nvPr>
            <p:ph type="sldNum" sz="quarter" idx="10"/>
          </p:nvPr>
        </p:nvSpPr>
        <p:spPr/>
        <p:txBody>
          <a:bodyPr/>
          <a:lstStyle/>
          <a:p>
            <a:fld id="{7E9573DF-EDFD-4007-92F5-93EE9AE1F7D4}" type="slidenum">
              <a:rPr lang="en-GB" smtClean="0"/>
              <a:t>14</a:t>
            </a:fld>
            <a:endParaRPr lang="en-GB"/>
          </a:p>
        </p:txBody>
      </p:sp>
    </p:spTree>
    <p:extLst>
      <p:ext uri="{BB962C8B-B14F-4D97-AF65-F5344CB8AC3E}">
        <p14:creationId xmlns:p14="http://schemas.microsoft.com/office/powerpoint/2010/main" val="1972150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16</a:t>
            </a:fld>
            <a:endParaRPr lang="en-GB"/>
          </a:p>
        </p:txBody>
      </p:sp>
    </p:spTree>
    <p:extLst>
      <p:ext uri="{BB962C8B-B14F-4D97-AF65-F5344CB8AC3E}">
        <p14:creationId xmlns:p14="http://schemas.microsoft.com/office/powerpoint/2010/main" val="12315352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CB56055-2C7E-0D40-9AA4-DAB131F3F602}" type="slidenum">
              <a:rPr lang="en-GB" smtClean="0"/>
              <a:t>17</a:t>
            </a:fld>
            <a:endParaRPr lang="en-GB"/>
          </a:p>
        </p:txBody>
      </p:sp>
    </p:spTree>
    <p:extLst>
      <p:ext uri="{BB962C8B-B14F-4D97-AF65-F5344CB8AC3E}">
        <p14:creationId xmlns:p14="http://schemas.microsoft.com/office/powerpoint/2010/main" val="1064948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20</a:t>
            </a:fld>
            <a:endParaRPr lang="en-GB"/>
          </a:p>
        </p:txBody>
      </p:sp>
    </p:spTree>
    <p:extLst>
      <p:ext uri="{BB962C8B-B14F-4D97-AF65-F5344CB8AC3E}">
        <p14:creationId xmlns:p14="http://schemas.microsoft.com/office/powerpoint/2010/main" val="26397875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https://www.youtube.com/watch?v=wBR5iUDeaWE&amp;t=109s </a:t>
            </a:r>
          </a:p>
        </p:txBody>
      </p:sp>
      <p:sp>
        <p:nvSpPr>
          <p:cNvPr id="4" name="Slide Number Placeholder 3"/>
          <p:cNvSpPr>
            <a:spLocks noGrp="1"/>
          </p:cNvSpPr>
          <p:nvPr>
            <p:ph type="sldNum" sz="quarter" idx="5"/>
          </p:nvPr>
        </p:nvSpPr>
        <p:spPr/>
        <p:txBody>
          <a:bodyPr/>
          <a:lstStyle/>
          <a:p>
            <a:fld id="{FCB56055-2C7E-0D40-9AA4-DAB131F3F602}" type="slidenum">
              <a:rPr lang="en-GB" smtClean="0"/>
              <a:t>21</a:t>
            </a:fld>
            <a:endParaRPr lang="en-GB"/>
          </a:p>
        </p:txBody>
      </p:sp>
    </p:spTree>
    <p:extLst>
      <p:ext uri="{BB962C8B-B14F-4D97-AF65-F5344CB8AC3E}">
        <p14:creationId xmlns:p14="http://schemas.microsoft.com/office/powerpoint/2010/main" val="42074958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ASK</a:t>
            </a:r>
            <a:r>
              <a:rPr lang="en-GB" sz="1200" kern="1200" baseline="0" dirty="0">
                <a:solidFill>
                  <a:schemeClr val="tx1"/>
                </a:solidFill>
                <a:effectLst/>
                <a:latin typeface="+mn-lt"/>
                <a:ea typeface="+mn-ea"/>
                <a:cs typeface="+mn-cs"/>
              </a:rPr>
              <a:t> – what behaviour difficulties are present?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22</a:t>
            </a:fld>
            <a:endParaRPr lang="en-GB"/>
          </a:p>
        </p:txBody>
      </p:sp>
    </p:spTree>
    <p:extLst>
      <p:ext uri="{BB962C8B-B14F-4D97-AF65-F5344CB8AC3E}">
        <p14:creationId xmlns:p14="http://schemas.microsoft.com/office/powerpoint/2010/main" val="8638405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23</a:t>
            </a:fld>
            <a:endParaRPr lang="en-GB"/>
          </a:p>
        </p:txBody>
      </p:sp>
    </p:spTree>
    <p:extLst>
      <p:ext uri="{BB962C8B-B14F-4D97-AF65-F5344CB8AC3E}">
        <p14:creationId xmlns:p14="http://schemas.microsoft.com/office/powerpoint/2010/main" val="29757809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24</a:t>
            </a:fld>
            <a:endParaRPr lang="en-GB"/>
          </a:p>
        </p:txBody>
      </p:sp>
    </p:spTree>
    <p:extLst>
      <p:ext uri="{BB962C8B-B14F-4D97-AF65-F5344CB8AC3E}">
        <p14:creationId xmlns:p14="http://schemas.microsoft.com/office/powerpoint/2010/main" val="25909585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25</a:t>
            </a:fld>
            <a:endParaRPr lang="en-GB"/>
          </a:p>
        </p:txBody>
      </p:sp>
    </p:spTree>
    <p:extLst>
      <p:ext uri="{BB962C8B-B14F-4D97-AF65-F5344CB8AC3E}">
        <p14:creationId xmlns:p14="http://schemas.microsoft.com/office/powerpoint/2010/main" val="22326634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CB56055-2C7E-0D40-9AA4-DAB131F3F602}" type="slidenum">
              <a:rPr lang="en-GB" smtClean="0"/>
              <a:t>26</a:t>
            </a:fld>
            <a:endParaRPr lang="en-GB"/>
          </a:p>
        </p:txBody>
      </p:sp>
    </p:spTree>
    <p:extLst>
      <p:ext uri="{BB962C8B-B14F-4D97-AF65-F5344CB8AC3E}">
        <p14:creationId xmlns:p14="http://schemas.microsoft.com/office/powerpoint/2010/main" val="41426349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03F830C-B45E-4147-BBB9-79DE300D4052}" type="slidenum">
              <a:rPr lang="en-GB" smtClean="0"/>
              <a:t>31</a:t>
            </a:fld>
            <a:endParaRPr lang="en-GB"/>
          </a:p>
        </p:txBody>
      </p:sp>
    </p:spTree>
    <p:extLst>
      <p:ext uri="{BB962C8B-B14F-4D97-AF65-F5344CB8AC3E}">
        <p14:creationId xmlns:p14="http://schemas.microsoft.com/office/powerpoint/2010/main" val="10869193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F1086-72D0-CD48-A08D-0BDBA151BC4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AEBF9A1-C4EF-8544-A546-AD30DC9861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838602E-53C3-5847-B760-3DC799FAF7EE}"/>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5" name="Footer Placeholder 4">
            <a:extLst>
              <a:ext uri="{FF2B5EF4-FFF2-40B4-BE49-F238E27FC236}">
                <a16:creationId xmlns:a16="http://schemas.microsoft.com/office/drawing/2014/main" id="{C6FCA97F-D532-AD40-9C04-4A0EB975AA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C1AB33-45E8-494C-9354-D8B850B342C0}"/>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1038723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DAB47-6C0C-2640-B1EB-8D08BCB2352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30C26B-91CF-9C41-88A2-D04C63443F0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C63D54-FAC6-F340-A006-F51A26A9721D}"/>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5" name="Footer Placeholder 4">
            <a:extLst>
              <a:ext uri="{FF2B5EF4-FFF2-40B4-BE49-F238E27FC236}">
                <a16:creationId xmlns:a16="http://schemas.microsoft.com/office/drawing/2014/main" id="{ACCADD36-712C-634D-AC7F-24DFB01716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15FD78-A04E-1A49-BF8E-C49E7BFBEE4A}"/>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3338091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76FAD-438C-9142-B559-8C59C87B23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ABEB8A-6382-1840-AFCA-269D8568FA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2C9CE97-4150-0B46-AEA8-B3F15F5F449B}"/>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5" name="Footer Placeholder 4">
            <a:extLst>
              <a:ext uri="{FF2B5EF4-FFF2-40B4-BE49-F238E27FC236}">
                <a16:creationId xmlns:a16="http://schemas.microsoft.com/office/drawing/2014/main" id="{7EB8C4F2-87E6-964B-A260-C519B4E53E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86CEB5-9180-EE40-B361-2F219026C60A}"/>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1582068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4CEA9-4D9C-5F40-A8B4-942772DD2AB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630C03-FBBE-3944-820F-C5480B91318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D33BDC8-7C4C-CB4F-85AD-AC06A2A88B0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AA57CE3-BBCD-114B-B160-3E92B168D1CF}"/>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6" name="Footer Placeholder 5">
            <a:extLst>
              <a:ext uri="{FF2B5EF4-FFF2-40B4-BE49-F238E27FC236}">
                <a16:creationId xmlns:a16="http://schemas.microsoft.com/office/drawing/2014/main" id="{30B1A47C-D608-5945-A1BA-AFE546ABE8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8477BC-EB0C-B94C-96F9-6EC8CCDFFF7A}"/>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3170430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44AD1-6263-8441-B239-F588467FD0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1A0E38-34E5-CE45-AC59-62ACE0865B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48708BC-D26E-8647-A125-6AEF5AA6F88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321C86A-6BCB-8348-AECA-C06AD59433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B8937AD-2357-F14E-A58E-465AF3F8001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CF01B96-8C76-874E-BE39-F5BB21D397C4}"/>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8" name="Footer Placeholder 7">
            <a:extLst>
              <a:ext uri="{FF2B5EF4-FFF2-40B4-BE49-F238E27FC236}">
                <a16:creationId xmlns:a16="http://schemas.microsoft.com/office/drawing/2014/main" id="{8F4D638B-DC6B-6543-ACB4-B85D0A2D8C8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E99F297-30E6-794F-B4DB-41A34832B416}"/>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4213511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F5527-E260-F34D-9597-1F512E3F66C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DDECD59-2B00-5248-A81A-EE2D4AE2E5B3}"/>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4" name="Footer Placeholder 3">
            <a:extLst>
              <a:ext uri="{FF2B5EF4-FFF2-40B4-BE49-F238E27FC236}">
                <a16:creationId xmlns:a16="http://schemas.microsoft.com/office/drawing/2014/main" id="{C5A508CC-7097-0748-B40D-D5BCA1EAC8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8DDE4F8-7917-CB42-8977-C587937429E0}"/>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2805596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159E86-D1BA-D54D-85C5-A5676E3D9A73}"/>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3" name="Footer Placeholder 2">
            <a:extLst>
              <a:ext uri="{FF2B5EF4-FFF2-40B4-BE49-F238E27FC236}">
                <a16:creationId xmlns:a16="http://schemas.microsoft.com/office/drawing/2014/main" id="{1F7FB5D0-0CBF-844A-A47D-2C9741242D3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75D524D-4385-CB4E-B6AE-835A936D588A}"/>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911002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261FC-1DBF-9A4C-B561-EFD816B088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1B47CD7-7529-CB43-8A7A-D822AC5A3A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62E9F1F-44EE-4B4E-9F26-E8C0C53C91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CF333F7-91B3-B946-A609-7500A39243A5}"/>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6" name="Footer Placeholder 5">
            <a:extLst>
              <a:ext uri="{FF2B5EF4-FFF2-40B4-BE49-F238E27FC236}">
                <a16:creationId xmlns:a16="http://schemas.microsoft.com/office/drawing/2014/main" id="{781297B0-8BCE-8049-944F-4036319BE1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E32D1D-9C68-7B48-B553-DA48EDE227B4}"/>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1626513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D2EDC-6D4D-6648-B425-E765462D89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69433DB-BF62-AC49-8DBF-F305A4E8A5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C9286C9-897E-2C45-BE82-30BC886255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D154016-1AE6-324A-8B42-139946EA72C7}"/>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6" name="Footer Placeholder 5">
            <a:extLst>
              <a:ext uri="{FF2B5EF4-FFF2-40B4-BE49-F238E27FC236}">
                <a16:creationId xmlns:a16="http://schemas.microsoft.com/office/drawing/2014/main" id="{4F4ACE1F-FC84-0744-892F-E7C230D523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E520A6-5F91-444B-9E1D-B22EF230F3AF}"/>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2225510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B005C-B52C-1B46-90AD-9C018CF6E6C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8C64C99-8AF0-C74E-A19D-70014F197C4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A5495B-FE88-DE44-A085-07DD4F9EFEAE}"/>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5" name="Footer Placeholder 4">
            <a:extLst>
              <a:ext uri="{FF2B5EF4-FFF2-40B4-BE49-F238E27FC236}">
                <a16:creationId xmlns:a16="http://schemas.microsoft.com/office/drawing/2014/main" id="{7ECD9F33-37D1-5049-B324-6ED32F19EA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D8BDD6-45A1-2446-BB6C-07BA75238062}"/>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519479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076345-E637-BB4C-9062-CA5FDF5FB45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E40D4F6-FA86-0E4B-9853-5D0908CFA2A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D139CC-8572-3549-A4AF-F352DC953372}"/>
              </a:ext>
            </a:extLst>
          </p:cNvPr>
          <p:cNvSpPr>
            <a:spLocks noGrp="1"/>
          </p:cNvSpPr>
          <p:nvPr>
            <p:ph type="dt" sz="half" idx="10"/>
          </p:nvPr>
        </p:nvSpPr>
        <p:spPr/>
        <p:txBody>
          <a:bodyPr/>
          <a:lstStyle/>
          <a:p>
            <a:fld id="{01F9CCF5-B488-5F43-B18C-A0D51005A824}" type="datetimeFigureOut">
              <a:rPr lang="en-US" smtClean="0"/>
              <a:t>10/2/2025</a:t>
            </a:fld>
            <a:endParaRPr lang="en-US"/>
          </a:p>
        </p:txBody>
      </p:sp>
      <p:sp>
        <p:nvSpPr>
          <p:cNvPr id="5" name="Footer Placeholder 4">
            <a:extLst>
              <a:ext uri="{FF2B5EF4-FFF2-40B4-BE49-F238E27FC236}">
                <a16:creationId xmlns:a16="http://schemas.microsoft.com/office/drawing/2014/main" id="{AEF69093-A1D4-2941-859C-9D00D930E5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D25AF0-5A44-5B4E-8DEE-DE73DAFFD3D7}"/>
              </a:ext>
            </a:extLst>
          </p:cNvPr>
          <p:cNvSpPr>
            <a:spLocks noGrp="1"/>
          </p:cNvSpPr>
          <p:nvPr>
            <p:ph type="sldNum" sz="quarter" idx="12"/>
          </p:nvPr>
        </p:nvSpPr>
        <p:spPr/>
        <p:txBody>
          <a:bodyPr/>
          <a:lstStyle/>
          <a:p>
            <a:fld id="{2B8EBB8A-E369-D146-A2A6-C71B6AD54BEC}" type="slidenum">
              <a:rPr lang="en-US" smtClean="0"/>
              <a:t>‹#›</a:t>
            </a:fld>
            <a:endParaRPr lang="en-US"/>
          </a:p>
        </p:txBody>
      </p:sp>
    </p:spTree>
    <p:extLst>
      <p:ext uri="{BB962C8B-B14F-4D97-AF65-F5344CB8AC3E}">
        <p14:creationId xmlns:p14="http://schemas.microsoft.com/office/powerpoint/2010/main" val="2867097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431371" y="452670"/>
            <a:ext cx="7199973" cy="768351"/>
          </a:xfrm>
          <a:prstGeom prst="rect">
            <a:avLst/>
          </a:prstGeom>
        </p:spPr>
        <p:txBody>
          <a:bodyPr/>
          <a:lstStyle>
            <a:lvl1pPr marL="0" indent="0">
              <a:buNone/>
              <a:defRPr sz="4267">
                <a:solidFill>
                  <a:srgbClr val="005EB8"/>
                </a:solidFill>
                <a:latin typeface="Raleway ExtraBold" pitchFamily="2" charset="0"/>
              </a:defRPr>
            </a:lvl1pPr>
            <a:lvl2pPr>
              <a:defRPr>
                <a:solidFill>
                  <a:srgbClr val="00AAA5"/>
                </a:solidFill>
                <a:latin typeface="Patua One" panose="02000000000000000000" pitchFamily="2" charset="0"/>
              </a:defRPr>
            </a:lvl2pPr>
            <a:lvl3pPr>
              <a:defRPr>
                <a:solidFill>
                  <a:srgbClr val="00AAA5"/>
                </a:solidFill>
                <a:latin typeface="Patua One" panose="02000000000000000000" pitchFamily="2" charset="0"/>
              </a:defRPr>
            </a:lvl3pPr>
            <a:lvl4pPr>
              <a:defRPr>
                <a:solidFill>
                  <a:srgbClr val="00AAA5"/>
                </a:solidFill>
                <a:latin typeface="Patua One" panose="02000000000000000000" pitchFamily="2" charset="0"/>
              </a:defRPr>
            </a:lvl4pPr>
            <a:lvl5pPr>
              <a:defRPr>
                <a:solidFill>
                  <a:srgbClr val="00AAA5"/>
                </a:solidFill>
                <a:latin typeface="Patua One" panose="02000000000000000000" pitchFamily="2" charset="0"/>
              </a:defRPr>
            </a:lvl5pPr>
          </a:lstStyle>
          <a:p>
            <a:pPr lvl="0"/>
            <a:r>
              <a:rPr lang="en-US" dirty="0"/>
              <a:t>Edit Master text styles</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560" y="6107618"/>
            <a:ext cx="12148880" cy="749053"/>
          </a:xfrm>
          <a:prstGeom prst="rect">
            <a:avLst/>
          </a:prstGeom>
        </p:spPr>
      </p:pic>
    </p:spTree>
    <p:extLst>
      <p:ext uri="{BB962C8B-B14F-4D97-AF65-F5344CB8AC3E}">
        <p14:creationId xmlns:p14="http://schemas.microsoft.com/office/powerpoint/2010/main" val="3558226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B925B5B-2554-D748-A2C0-CE8C13E88D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51C608-5F7B-2648-B958-E9D44C6E23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4A5F47-8CEC-984A-870A-23ABC2CD04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F9CCF5-B488-5F43-B18C-A0D51005A824}" type="datetimeFigureOut">
              <a:rPr lang="en-US" smtClean="0"/>
              <a:t>10/2/2025</a:t>
            </a:fld>
            <a:endParaRPr lang="en-US"/>
          </a:p>
        </p:txBody>
      </p:sp>
      <p:sp>
        <p:nvSpPr>
          <p:cNvPr id="5" name="Footer Placeholder 4">
            <a:extLst>
              <a:ext uri="{FF2B5EF4-FFF2-40B4-BE49-F238E27FC236}">
                <a16:creationId xmlns:a16="http://schemas.microsoft.com/office/drawing/2014/main" id="{75B6C657-D43E-E44C-B85D-C055073563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F6059B3-8882-524B-BABD-48B705A69E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EBB8A-E369-D146-A2A6-C71B6AD54BEC}" type="slidenum">
              <a:rPr lang="en-US" smtClean="0"/>
              <a:t>‹#›</a:t>
            </a:fld>
            <a:endParaRPr lang="en-US"/>
          </a:p>
        </p:txBody>
      </p:sp>
    </p:spTree>
    <p:extLst>
      <p:ext uri="{BB962C8B-B14F-4D97-AF65-F5344CB8AC3E}">
        <p14:creationId xmlns:p14="http://schemas.microsoft.com/office/powerpoint/2010/main" val="158007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5.jp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microsoft.com/office/2007/relationships/hdphoto" Target="../media/hdphoto3.wdp"/><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4.jpg"/><Relationship Id="rId4" Type="http://schemas.openxmlformats.org/officeDocument/2006/relationships/image" Target="../media/image4.jpg"/></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Amazon.co.uk" TargetMode="External"/><Relationship Id="rId7" Type="http://schemas.openxmlformats.org/officeDocument/2006/relationships/image" Target="../media/image28.jpg"/><Relationship Id="rId2" Type="http://schemas.openxmlformats.org/officeDocument/2006/relationships/image" Target="../media/image25.jpg"/><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hyperlink" Target="ebay.com"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annafreud.org/parents-and-carers/" TargetMode="External"/><Relationship Id="rId3" Type="http://schemas.openxmlformats.org/officeDocument/2006/relationships/hyperlink" Target="https://www.anxietyuk.org.uk/" TargetMode="External"/><Relationship Id="rId7" Type="http://schemas.openxmlformats.org/officeDocument/2006/relationships/hyperlink" Target="https://www.mind.org.uk/"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www.youngminds.org.uk/" TargetMode="External"/><Relationship Id="rId5" Type="http://schemas.openxmlformats.org/officeDocument/2006/relationships/hyperlink" Target="https://www.childline.org.uk/" TargetMode="External"/><Relationship Id="rId4" Type="http://schemas.openxmlformats.org/officeDocument/2006/relationships/hyperlink" Target="https://www.hopeagain.org.uk/"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image" Target="../media/image29.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
            <a:extLst>
              <a:ext uri="{FF2B5EF4-FFF2-40B4-BE49-F238E27FC236}">
                <a16:creationId xmlns:a16="http://schemas.microsoft.com/office/drawing/2014/main" id="{A651F1BA-77CE-4942-9BEA-181D09229D81}"/>
              </a:ext>
            </a:extLst>
          </p:cNvPr>
          <p:cNvSpPr txBox="1"/>
          <p:nvPr/>
        </p:nvSpPr>
        <p:spPr>
          <a:xfrm>
            <a:off x="1076140" y="1208265"/>
            <a:ext cx="9807816" cy="168306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en-GB" sz="4500" dirty="0">
                <a:solidFill>
                  <a:srgbClr val="005EB8"/>
                </a:solidFill>
                <a:latin typeface="Raleway ExtraBold"/>
                <a:ea typeface="Calibri" panose="020F0502020204030204" pitchFamily="34" charset="0"/>
                <a:cs typeface="Arial" panose="020B0604020202020204" pitchFamily="34" charset="0"/>
              </a:rPr>
              <a:t>Recognising Child Anxiety and Behavioural Difficulties</a:t>
            </a:r>
            <a:endParaRPr lang="en-GB" sz="4500" dirty="0">
              <a:solidFill>
                <a:srgbClr val="005EB8"/>
              </a:solidFill>
              <a:effectLst/>
              <a:latin typeface="Raleway ExtraBold"/>
              <a:ea typeface="Calibri" panose="020F0502020204030204" pitchFamily="34" charset="0"/>
              <a:cs typeface="Times New Roman" panose="02020603050405020304" pitchFamily="18" charset="0"/>
            </a:endParaRPr>
          </a:p>
        </p:txBody>
      </p:sp>
      <p:pic>
        <p:nvPicPr>
          <p:cNvPr id="6" name="Picture 5" descr="Mental Health - The Fit Care">
            <a:extLst>
              <a:ext uri="{FF2B5EF4-FFF2-40B4-BE49-F238E27FC236}">
                <a16:creationId xmlns:a16="http://schemas.microsoft.com/office/drawing/2014/main" id="{F4A505AD-13CC-734E-984B-C52F0C86B78D}"/>
              </a:ext>
            </a:extLst>
          </p:cNvPr>
          <p:cNvPicPr/>
          <p:nvPr/>
        </p:nvPicPr>
        <p:blipFill rotWithShape="1">
          <a:blip r:embed="rId3">
            <a:extLst>
              <a:ext uri="{28A0092B-C50C-407E-A947-70E740481C1C}">
                <a14:useLocalDpi xmlns:a14="http://schemas.microsoft.com/office/drawing/2010/main" val="0"/>
              </a:ext>
            </a:extLst>
          </a:blip>
          <a:srcRect b="1283"/>
          <a:stretch/>
        </p:blipFill>
        <p:spPr bwMode="auto">
          <a:xfrm>
            <a:off x="4954862" y="4191095"/>
            <a:ext cx="2050371" cy="1915236"/>
          </a:xfrm>
          <a:prstGeom prst="rect">
            <a:avLst/>
          </a:prstGeom>
          <a:noFill/>
          <a:ln>
            <a:noFill/>
          </a:ln>
        </p:spPr>
      </p:pic>
      <p:sp>
        <p:nvSpPr>
          <p:cNvPr id="7" name="Text Box 75">
            <a:extLst>
              <a:ext uri="{FF2B5EF4-FFF2-40B4-BE49-F238E27FC236}">
                <a16:creationId xmlns:a16="http://schemas.microsoft.com/office/drawing/2014/main" id="{86CC59E8-6C73-C248-BA59-665FD31EBF5A}"/>
              </a:ext>
            </a:extLst>
          </p:cNvPr>
          <p:cNvSpPr txBox="1"/>
          <p:nvPr/>
        </p:nvSpPr>
        <p:spPr>
          <a:xfrm>
            <a:off x="2510655" y="2977380"/>
            <a:ext cx="7170689" cy="14946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3200" dirty="0">
                <a:solidFill>
                  <a:srgbClr val="3ABBCF"/>
                </a:solidFill>
                <a:effectLst/>
                <a:latin typeface="Arial Rounded MT Bold" panose="020F0704030504030204" pitchFamily="34" charset="77"/>
                <a:ea typeface="Gill Sans MT" panose="020B0502020104020203" pitchFamily="34" charset="77"/>
                <a:cs typeface="Gill Sans MT" panose="020B0502020104020203" pitchFamily="34" charset="77"/>
              </a:rPr>
              <a:t>Louise and </a:t>
            </a:r>
            <a:r>
              <a:rPr lang="en-GB" sz="3200" dirty="0" err="1">
                <a:solidFill>
                  <a:srgbClr val="3ABBCF"/>
                </a:solidFill>
                <a:effectLst/>
                <a:latin typeface="Arial Rounded MT Bold" panose="020F0704030504030204" pitchFamily="34" charset="77"/>
                <a:ea typeface="Gill Sans MT" panose="020B0502020104020203" pitchFamily="34" charset="77"/>
                <a:cs typeface="Gill Sans MT" panose="020B0502020104020203" pitchFamily="34" charset="77"/>
              </a:rPr>
              <a:t>Cherelle</a:t>
            </a:r>
            <a:endParaRPr lang="en-GB" sz="3200" dirty="0">
              <a:solidFill>
                <a:srgbClr val="3ABBCF"/>
              </a:solidFill>
              <a:effectLst/>
              <a:latin typeface="Arial Rounded MT Bold" panose="020F0704030504030204" pitchFamily="34" charset="77"/>
              <a:ea typeface="Gill Sans MT" panose="020B0502020104020203" pitchFamily="34" charset="77"/>
              <a:cs typeface="Gill Sans MT" panose="020B0502020104020203" pitchFamily="34" charset="77"/>
            </a:endParaRPr>
          </a:p>
          <a:p>
            <a:pPr algn="ctr">
              <a:lnSpc>
                <a:spcPct val="107000"/>
              </a:lnSpc>
              <a:spcAft>
                <a:spcPts val="800"/>
              </a:spcAft>
            </a:pPr>
            <a:r>
              <a:rPr lang="en-GB" sz="3200" dirty="0">
                <a:solidFill>
                  <a:srgbClr val="3ABBCF"/>
                </a:solidFill>
                <a:effectLst/>
                <a:latin typeface="Arial Rounded MT Bold" panose="020F0704030504030204" pitchFamily="34" charset="77"/>
                <a:ea typeface="Gill Sans MT" panose="020B0502020104020203" pitchFamily="34" charset="77"/>
                <a:cs typeface="Gill Sans MT" panose="020B0502020104020203" pitchFamily="34" charset="77"/>
              </a:rPr>
              <a:t>Ealing Mental Health Support Team</a:t>
            </a:r>
            <a:endParaRPr lang="en-GB" sz="1600" dirty="0">
              <a:solidFill>
                <a:srgbClr val="3ABBCF"/>
              </a:solidFill>
              <a:effectLst/>
              <a:latin typeface="Arial Rounded MT Bold" panose="020F0704030504030204" pitchFamily="34" charset="77"/>
              <a:ea typeface="Gill Sans MT" panose="020B0502020104020203" pitchFamily="34" charset="77"/>
              <a:cs typeface="Times New Roman" panose="02020603050405020304" pitchFamily="18" charset="0"/>
            </a:endParaRPr>
          </a:p>
          <a:p>
            <a:pPr algn="ctr">
              <a:lnSpc>
                <a:spcPct val="107000"/>
              </a:lnSpc>
              <a:spcAft>
                <a:spcPts val="800"/>
              </a:spcAft>
            </a:pPr>
            <a:r>
              <a:rPr lang="en-GB" sz="3200" b="1" dirty="0">
                <a:solidFill>
                  <a:srgbClr val="3ABBCF"/>
                </a:solidFill>
                <a:effectLst/>
                <a:latin typeface="Arial Rounded MT Bold" panose="020F0704030504030204" pitchFamily="34" charset="77"/>
                <a:ea typeface="Gill Sans MT" panose="020B0502020104020203" pitchFamily="34" charset="77"/>
                <a:cs typeface="Gill Sans MT" panose="020B0502020104020203" pitchFamily="34" charset="77"/>
              </a:rPr>
              <a:t> </a:t>
            </a:r>
            <a:endParaRPr lang="en-GB" sz="1600" dirty="0">
              <a:solidFill>
                <a:srgbClr val="3ABBCF"/>
              </a:solidFill>
              <a:effectLst/>
              <a:latin typeface="Arial Rounded MT Bold" panose="020F0704030504030204" pitchFamily="34" charset="77"/>
              <a:ea typeface="Gill Sans MT" panose="020B0502020104020203" pitchFamily="34" charset="77"/>
              <a:cs typeface="Times New Roman" panose="02020603050405020304" pitchFamily="18" charset="0"/>
            </a:endParaRPr>
          </a:p>
        </p:txBody>
      </p:sp>
      <p:pic>
        <p:nvPicPr>
          <p:cNvPr id="8" name="image1.png" descr="Home Page - West London NHS Trust National Services">
            <a:extLst>
              <a:ext uri="{FF2B5EF4-FFF2-40B4-BE49-F238E27FC236}">
                <a16:creationId xmlns:a16="http://schemas.microsoft.com/office/drawing/2014/main" id="{A1959F37-922D-004C-95BF-CE16E53A1218}"/>
              </a:ext>
            </a:extLst>
          </p:cNvPr>
          <p:cNvPicPr/>
          <p:nvPr/>
        </p:nvPicPr>
        <p:blipFill>
          <a:blip r:embed="rId4"/>
          <a:srcRect/>
          <a:stretch>
            <a:fillRect/>
          </a:stretch>
        </p:blipFill>
        <p:spPr>
          <a:xfrm>
            <a:off x="9807816" y="374867"/>
            <a:ext cx="1980565" cy="1078230"/>
          </a:xfrm>
          <a:prstGeom prst="rect">
            <a:avLst/>
          </a:prstGeom>
          <a:ln/>
        </p:spPr>
      </p:pic>
    </p:spTree>
    <p:extLst>
      <p:ext uri="{BB962C8B-B14F-4D97-AF65-F5344CB8AC3E}">
        <p14:creationId xmlns:p14="http://schemas.microsoft.com/office/powerpoint/2010/main" val="3693894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08906"/>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About our service</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768518" y="1330882"/>
            <a:ext cx="9969504" cy="5087827"/>
          </a:xfrm>
          <a:prstGeom prst="rect">
            <a:avLst/>
          </a:prstGeom>
          <a:noFill/>
          <a:ln>
            <a:noFill/>
          </a:ln>
        </p:spPr>
        <p:txBody>
          <a:bodyPr spcFirstLastPara="1" wrap="square" lIns="91425" tIns="45700" rIns="91425" bIns="45700" anchor="t" anchorCtr="0">
            <a:spAutoFit/>
          </a:bodyPr>
          <a:lstStyle/>
          <a:p>
            <a:pPr>
              <a:lnSpc>
                <a:spcPct val="107000"/>
              </a:lnSpc>
              <a:spcAft>
                <a:spcPts val="800"/>
              </a:spcAft>
            </a:pPr>
            <a:r>
              <a:rPr lang="en-GB" sz="2400" dirty="0">
                <a:ea typeface="Open Sans" panose="020B0606030504020204" pitchFamily="34" charset="0"/>
                <a:cs typeface="Open Sans" panose="020B0606030504020204" pitchFamily="34" charset="0"/>
              </a:rPr>
              <a:t>Ealing Mental Health Support Team is a new service designed to support the </a:t>
            </a:r>
            <a:r>
              <a:rPr lang="en-GB" sz="2400" b="1" dirty="0">
                <a:solidFill>
                  <a:srgbClr val="00B0F0"/>
                </a:solidFill>
                <a:ea typeface="Open Sans" panose="020B0606030504020204" pitchFamily="34" charset="0"/>
                <a:cs typeface="Open Sans" panose="020B0606030504020204" pitchFamily="34" charset="0"/>
              </a:rPr>
              <a:t>wellbeing of children and young people </a:t>
            </a:r>
            <a:r>
              <a:rPr lang="en-GB" sz="2400" dirty="0">
                <a:ea typeface="Open Sans" panose="020B0606030504020204" pitchFamily="34" charset="0"/>
                <a:cs typeface="Open Sans" panose="020B0606030504020204" pitchFamily="34" charset="0"/>
              </a:rPr>
              <a:t>in education settings </a:t>
            </a:r>
            <a:r>
              <a:rPr lang="en-GB" sz="2400" b="1" dirty="0">
                <a:solidFill>
                  <a:srgbClr val="00B0F0"/>
                </a:solidFill>
                <a:ea typeface="Open Sans" panose="020B0606030504020204" pitchFamily="34" charset="0"/>
                <a:cs typeface="Open Sans" panose="020B0606030504020204" pitchFamily="34" charset="0"/>
              </a:rPr>
              <a:t>at the first signs of </a:t>
            </a:r>
            <a:r>
              <a:rPr lang="en-GB" sz="2400" b="1" dirty="0">
                <a:solidFill>
                  <a:srgbClr val="00B0F0"/>
                </a:solidFill>
                <a:ea typeface="Open Sans" panose="020B0606030504020204" pitchFamily="34" charset="0"/>
                <a:cs typeface="Arial" panose="020B0604020202020204" pitchFamily="34" charset="0"/>
              </a:rPr>
              <a:t>difficulty</a:t>
            </a:r>
            <a:r>
              <a:rPr lang="en-GB" sz="2400" dirty="0">
                <a:ea typeface="Open Sans" panose="020B0606030504020204" pitchFamily="34" charset="0"/>
                <a:cs typeface="Arial" panose="020B0604020202020204" pitchFamily="34" charset="0"/>
              </a:rPr>
              <a:t>. MHST is made up of </a:t>
            </a:r>
            <a:r>
              <a:rPr lang="en-GB" sz="2400" b="1" dirty="0">
                <a:solidFill>
                  <a:srgbClr val="00B0F0"/>
                </a:solidFill>
                <a:ea typeface="Open Sans" panose="020B0606030504020204" pitchFamily="34" charset="0"/>
                <a:cs typeface="Arial" panose="020B0604020202020204" pitchFamily="34" charset="0"/>
              </a:rPr>
              <a:t>Wellbeing Practitioners.</a:t>
            </a:r>
          </a:p>
          <a:p>
            <a:pPr>
              <a:lnSpc>
                <a:spcPct val="115000"/>
              </a:lnSpc>
              <a:spcAft>
                <a:spcPts val="0"/>
              </a:spcAft>
            </a:pPr>
            <a:endParaRPr lang="en-GB" sz="1000" dirty="0">
              <a:ea typeface="Open Sans" panose="020B0606030504020204" pitchFamily="34" charset="0"/>
              <a:cs typeface="Arial" panose="020B0604020202020204" pitchFamily="34" charset="0"/>
            </a:endParaRPr>
          </a:p>
          <a:p>
            <a:r>
              <a:rPr lang="en-GB" sz="2400" dirty="0">
                <a:cs typeface="Arial" panose="020B0604020202020204" pitchFamily="34" charset="0"/>
              </a:rPr>
              <a:t>We aim to help children in primary school who are having difficulties with </a:t>
            </a:r>
          </a:p>
          <a:p>
            <a:pPr marL="342900" indent="-342900">
              <a:buFont typeface="Arial" panose="020B0604020202020204" pitchFamily="34" charset="0"/>
              <a:buChar char="•"/>
            </a:pPr>
            <a:r>
              <a:rPr lang="en-GB" sz="2400" b="1" dirty="0">
                <a:solidFill>
                  <a:srgbClr val="00B0F0"/>
                </a:solidFill>
                <a:cs typeface="Arial" panose="020B0604020202020204" pitchFamily="34" charset="0"/>
              </a:rPr>
              <a:t>Anxiety – </a:t>
            </a:r>
            <a:r>
              <a:rPr lang="en-GB" sz="2400" dirty="0">
                <a:cs typeface="Arial" panose="020B0604020202020204" pitchFamily="34" charset="0"/>
              </a:rPr>
              <a:t>feeling worried, separation anxiety, phobias</a:t>
            </a:r>
          </a:p>
          <a:p>
            <a:pPr marL="342900" indent="-342900">
              <a:buFont typeface="Arial" panose="020B0604020202020204" pitchFamily="34" charset="0"/>
              <a:buChar char="•"/>
            </a:pPr>
            <a:r>
              <a:rPr lang="en-GB" sz="2400" b="1" dirty="0">
                <a:solidFill>
                  <a:srgbClr val="00B0F0"/>
                </a:solidFill>
                <a:cs typeface="Arial" panose="020B0604020202020204" pitchFamily="34" charset="0"/>
              </a:rPr>
              <a:t>Behavioural difficulties - </a:t>
            </a:r>
            <a:r>
              <a:rPr lang="en-GB" sz="2400" dirty="0">
                <a:cs typeface="Arial" panose="020B0604020202020204" pitchFamily="34" charset="0"/>
              </a:rPr>
              <a:t>refusing to follow instructions, sibling arguments</a:t>
            </a:r>
          </a:p>
          <a:p>
            <a:endParaRPr lang="en-GB" sz="2400" dirty="0">
              <a:cs typeface="Arial" panose="020B0604020202020204" pitchFamily="34" charset="0"/>
            </a:endParaRPr>
          </a:p>
          <a:p>
            <a:pPr>
              <a:lnSpc>
                <a:spcPct val="107000"/>
              </a:lnSpc>
              <a:spcAft>
                <a:spcPts val="800"/>
              </a:spcAft>
            </a:pPr>
            <a:r>
              <a:rPr lang="en-GB" sz="2400" dirty="0">
                <a:cs typeface="Arial" panose="020B0604020202020204" pitchFamily="34" charset="0"/>
              </a:rPr>
              <a:t>We can offer up to </a:t>
            </a:r>
            <a:r>
              <a:rPr lang="en-GB" sz="2400" b="1" dirty="0">
                <a:solidFill>
                  <a:srgbClr val="00B0F0"/>
                </a:solidFill>
                <a:cs typeface="Arial" panose="020B0604020202020204" pitchFamily="34" charset="0"/>
              </a:rPr>
              <a:t>eight 1:1 sessions of CBT based guided self-help to parents</a:t>
            </a:r>
            <a:r>
              <a:rPr lang="en-GB" sz="2400" dirty="0">
                <a:cs typeface="Arial" panose="020B0604020202020204" pitchFamily="34" charset="0"/>
              </a:rPr>
              <a:t>, equipping them with a toolbox of coping strategies.</a:t>
            </a:r>
          </a:p>
          <a:p>
            <a:pPr>
              <a:lnSpc>
                <a:spcPct val="107000"/>
              </a:lnSpc>
              <a:spcAft>
                <a:spcPts val="800"/>
              </a:spcAft>
            </a:pPr>
            <a:endParaRPr lang="en-GB" sz="1000" dirty="0">
              <a:ea typeface="Gill Sans MT" panose="020B0502020104020203" pitchFamily="34" charset="77"/>
              <a:cs typeface="Arial" panose="020B0604020202020204" pitchFamily="34" charset="0"/>
            </a:endParaRPr>
          </a:p>
          <a:p>
            <a:pPr>
              <a:lnSpc>
                <a:spcPct val="107000"/>
              </a:lnSpc>
              <a:spcAft>
                <a:spcPts val="800"/>
              </a:spcAft>
            </a:pPr>
            <a:r>
              <a:rPr lang="en-GB" sz="2400" dirty="0">
                <a:ea typeface="Gill Sans MT" panose="020B0502020104020203" pitchFamily="34" charset="77"/>
                <a:cs typeface="Arial" panose="020B0604020202020204" pitchFamily="34" charset="0"/>
              </a:rPr>
              <a:t>Please speak to your child’s class teacher if you would like to find out more about our service or think you would benefit from support.</a:t>
            </a: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rotWithShape="1">
          <a:blip r:embed="rId3">
            <a:extLst>
              <a:ext uri="{28A0092B-C50C-407E-A947-70E740481C1C}">
                <a14:useLocalDpi xmlns:a14="http://schemas.microsoft.com/office/drawing/2010/main" val="0"/>
              </a:ext>
            </a:extLst>
          </a:blip>
          <a:srcRect l="5881"/>
          <a:stretch/>
        </p:blipFill>
        <p:spPr bwMode="auto">
          <a:xfrm>
            <a:off x="10499074" y="5166910"/>
            <a:ext cx="1500327" cy="1510979"/>
          </a:xfrm>
          <a:prstGeom prst="rect">
            <a:avLst/>
          </a:prstGeom>
          <a:noFill/>
          <a:ln>
            <a:noFill/>
          </a:ln>
        </p:spPr>
      </p:pic>
    </p:spTree>
    <p:extLst>
      <p:ext uri="{BB962C8B-B14F-4D97-AF65-F5344CB8AC3E}">
        <p14:creationId xmlns:p14="http://schemas.microsoft.com/office/powerpoint/2010/main" val="2188284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08906"/>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Plan</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768517" y="1330882"/>
            <a:ext cx="10387161" cy="4662775"/>
          </a:xfrm>
          <a:prstGeom prst="rect">
            <a:avLst/>
          </a:prstGeom>
          <a:noFill/>
          <a:ln>
            <a:noFill/>
          </a:ln>
        </p:spPr>
        <p:txBody>
          <a:bodyPr spcFirstLastPara="1" wrap="square" lIns="91425" tIns="45700" rIns="91425" bIns="45700" anchor="t" anchorCtr="0">
            <a:spAutoFit/>
          </a:bodyPr>
          <a:lstStyle/>
          <a:p>
            <a:pPr>
              <a:spcAft>
                <a:spcPts val="600"/>
              </a:spcAft>
            </a:pPr>
            <a:r>
              <a:rPr lang="en-GB" sz="2400" b="1" u="sng" dirty="0">
                <a:solidFill>
                  <a:srgbClr val="005EB8"/>
                </a:solidFill>
                <a:ea typeface="Open Sans" panose="020B0606030504020204" pitchFamily="34" charset="0"/>
                <a:cs typeface="Open Sans" panose="020B0606030504020204" pitchFamily="34" charset="0"/>
              </a:rPr>
              <a:t>Anxiety</a:t>
            </a:r>
          </a:p>
          <a:p>
            <a:pPr marL="457200" indent="-4572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What is anxiety?</a:t>
            </a:r>
          </a:p>
          <a:p>
            <a:pPr marL="457200" indent="-4572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What does anxiety look like?</a:t>
            </a:r>
          </a:p>
          <a:p>
            <a:pPr marL="457200" indent="-4572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How can I help my child manage their anxiety?</a:t>
            </a:r>
          </a:p>
          <a:p>
            <a:pPr marL="457200" indent="-457200">
              <a:spcAft>
                <a:spcPts val="600"/>
              </a:spcAft>
              <a:buFont typeface="+mj-lt"/>
              <a:buAutoNum type="arabicPeriod"/>
            </a:pPr>
            <a:endParaRPr lang="en-GB" sz="1400" dirty="0">
              <a:ea typeface="Open Sans" panose="020B0606030504020204" pitchFamily="34" charset="0"/>
              <a:cs typeface="Open Sans" panose="020B0606030504020204" pitchFamily="34" charset="0"/>
            </a:endParaRPr>
          </a:p>
          <a:p>
            <a:pPr>
              <a:spcAft>
                <a:spcPts val="600"/>
              </a:spcAft>
            </a:pPr>
            <a:r>
              <a:rPr lang="en-GB" sz="2400" b="1" u="sng" dirty="0">
                <a:solidFill>
                  <a:srgbClr val="005EB8"/>
                </a:solidFill>
                <a:ea typeface="Open Sans" panose="020B0606030504020204" pitchFamily="34" charset="0"/>
                <a:cs typeface="Open Sans" panose="020B0606030504020204" pitchFamily="34" charset="0"/>
              </a:rPr>
              <a:t>Behavioural difficulties</a:t>
            </a:r>
          </a:p>
          <a:p>
            <a:pPr marL="457200" indent="-4572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What is difficult behaviour?</a:t>
            </a:r>
          </a:p>
          <a:p>
            <a:pPr marL="457200" indent="-4572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What does difficult behaviour look like?</a:t>
            </a:r>
          </a:p>
          <a:p>
            <a:pPr marL="457200" indent="-4572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How can I manage my child’s behaviour?</a:t>
            </a:r>
          </a:p>
          <a:p>
            <a:pPr>
              <a:spcAft>
                <a:spcPts val="600"/>
              </a:spcAft>
            </a:pPr>
            <a:endParaRPr lang="en-GB" sz="1200" dirty="0">
              <a:ea typeface="Open Sans" panose="020B0606030504020204" pitchFamily="34" charset="0"/>
              <a:cs typeface="Open Sans" panose="020B0606030504020204" pitchFamily="34" charset="0"/>
            </a:endParaRPr>
          </a:p>
          <a:p>
            <a:pPr>
              <a:spcAft>
                <a:spcPts val="600"/>
              </a:spcAft>
            </a:pPr>
            <a:r>
              <a:rPr lang="en-GB" sz="2400" b="1" u="sng" dirty="0">
                <a:solidFill>
                  <a:srgbClr val="005EB8"/>
                </a:solidFill>
                <a:ea typeface="Open Sans" panose="020B0606030504020204" pitchFamily="34" charset="0"/>
                <a:cs typeface="Open Sans" panose="020B0606030504020204" pitchFamily="34" charset="0"/>
              </a:rPr>
              <a:t>Questions</a:t>
            </a: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spTree>
    <p:extLst>
      <p:ext uri="{BB962C8B-B14F-4D97-AF65-F5344CB8AC3E}">
        <p14:creationId xmlns:p14="http://schemas.microsoft.com/office/powerpoint/2010/main" val="9656625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3531477" y="2491107"/>
            <a:ext cx="5106764"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6000" b="1" dirty="0">
                <a:solidFill>
                  <a:srgbClr val="005EB8"/>
                </a:solidFill>
                <a:latin typeface="Raleway ExtraBold" pitchFamily="2" charset="0"/>
                <a:ea typeface="Calibri" panose="020F0502020204030204" pitchFamily="34" charset="0"/>
                <a:cs typeface="Arial" panose="020B0604020202020204" pitchFamily="34" charset="0"/>
              </a:rPr>
              <a:t>Child Anxiety</a:t>
            </a:r>
            <a:endParaRPr lang="en-GB" sz="2800" b="1"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spTree>
    <p:extLst>
      <p:ext uri="{BB962C8B-B14F-4D97-AF65-F5344CB8AC3E}">
        <p14:creationId xmlns:p14="http://schemas.microsoft.com/office/powerpoint/2010/main" val="3222634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08906"/>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What is anxiety?</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1756390" y="1326950"/>
            <a:ext cx="9064119" cy="4893607"/>
          </a:xfrm>
          <a:prstGeom prst="rect">
            <a:avLst/>
          </a:prstGeom>
          <a:noFill/>
          <a:ln>
            <a:noFill/>
          </a:ln>
        </p:spPr>
        <p:txBody>
          <a:bodyPr spcFirstLastPara="1" wrap="square" lIns="91425" tIns="45700" rIns="91425" bIns="45700" anchor="t" anchorCtr="0">
            <a:spAutoFit/>
          </a:bodyPr>
          <a:lstStyle/>
          <a:p>
            <a:r>
              <a:rPr lang="en-GB" sz="2400" dirty="0">
                <a:ea typeface="Open Sans" panose="020B0606030504020204" pitchFamily="34" charset="0"/>
                <a:cs typeface="Open Sans" panose="020B0606030504020204" pitchFamily="34" charset="0"/>
              </a:rPr>
              <a:t>Anxiety is a normal emotion and everyone experiences it particularly in response to big changes (e.g. new school/class) or stressful life events (e.g. tests)</a:t>
            </a:r>
          </a:p>
          <a:p>
            <a:pPr lvl="0"/>
            <a:endParaRPr lang="en-GB" sz="2400" dirty="0">
              <a:ea typeface="Open Sans" panose="020B0606030504020204" pitchFamily="34" charset="0"/>
              <a:cs typeface="Open Sans" panose="020B0606030504020204" pitchFamily="34" charset="0"/>
            </a:endParaRPr>
          </a:p>
          <a:p>
            <a:endParaRPr lang="en-GB" sz="2400" dirty="0">
              <a:ea typeface="Open Sans" panose="020B0606030504020204" pitchFamily="34" charset="0"/>
              <a:cs typeface="Open Sans" panose="020B0606030504020204" pitchFamily="34" charset="0"/>
            </a:endParaRPr>
          </a:p>
          <a:p>
            <a:r>
              <a:rPr lang="en-GB" sz="2400" dirty="0">
                <a:ea typeface="Open Sans" panose="020B0606030504020204" pitchFamily="34" charset="0"/>
                <a:cs typeface="Open Sans" panose="020B0606030504020204" pitchFamily="34" charset="0"/>
              </a:rPr>
              <a:t>Anxiety is our natural alarm system, known as the ‘fight or flight response’ which goes off when we perceive that we are under threat or in danger. In normal amounts, it can be useful and helpful. </a:t>
            </a:r>
          </a:p>
          <a:p>
            <a:endParaRPr lang="en-GB" sz="2400" dirty="0">
              <a:solidFill>
                <a:schemeClr val="dk1"/>
              </a:solidFill>
              <a:ea typeface="Open Sans" panose="020B0606030504020204" pitchFamily="34" charset="0"/>
              <a:cs typeface="Open Sans" panose="020B0606030504020204" pitchFamily="34" charset="0"/>
              <a:sym typeface="Rockwell"/>
            </a:endParaRPr>
          </a:p>
          <a:p>
            <a:endParaRPr lang="en-GB" sz="2400" dirty="0">
              <a:ea typeface="Open Sans" panose="020B0606030504020204" pitchFamily="34" charset="0"/>
              <a:cs typeface="Open Sans" panose="020B0606030504020204" pitchFamily="34" charset="0"/>
            </a:endParaRPr>
          </a:p>
          <a:p>
            <a:r>
              <a:rPr lang="en-GB" sz="2400" dirty="0">
                <a:ea typeface="Open Sans" panose="020B0606030504020204" pitchFamily="34" charset="0"/>
                <a:cs typeface="Open Sans" panose="020B0606030504020204" pitchFamily="34" charset="0"/>
              </a:rPr>
              <a:t>Sometimes the alarm system is faulty. It goes off when it shouldn’t – when there is no danger. This can cause anxious thoughts, feelings, physical sensations and behaviours.</a:t>
            </a: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7" name="Google Shape;104;p2" descr="Image result for normal">
            <a:extLst>
              <a:ext uri="{FF2B5EF4-FFF2-40B4-BE49-F238E27FC236}">
                <a16:creationId xmlns:a16="http://schemas.microsoft.com/office/drawing/2014/main" id="{9F518DB1-A2D3-CA4E-89BE-BE3184507D9A}"/>
              </a:ext>
            </a:extLst>
          </p:cNvPr>
          <p:cNvPicPr preferRelativeResize="0"/>
          <p:nvPr/>
        </p:nvPicPr>
        <p:blipFill rotWithShape="1">
          <a:blip r:embed="rId4">
            <a:alphaModFix/>
          </a:blip>
          <a:srcRect/>
          <a:stretch/>
        </p:blipFill>
        <p:spPr>
          <a:xfrm>
            <a:off x="618275" y="3036360"/>
            <a:ext cx="1031452" cy="988855"/>
          </a:xfrm>
          <a:prstGeom prst="rect">
            <a:avLst/>
          </a:prstGeom>
          <a:noFill/>
          <a:ln>
            <a:noFill/>
          </a:ln>
        </p:spPr>
      </p:pic>
      <p:pic>
        <p:nvPicPr>
          <p:cNvPr id="8" name="Picture 2" descr="Anxiety Disorders | GP Psychology">
            <a:extLst>
              <a:ext uri="{FF2B5EF4-FFF2-40B4-BE49-F238E27FC236}">
                <a16:creationId xmlns:a16="http://schemas.microsoft.com/office/drawing/2014/main" id="{CD08C179-2704-3A4D-96CC-72D486C7A5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027" y="1379656"/>
            <a:ext cx="925469" cy="92546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larm clipart, Picture #328070 alarm clipart">
            <a:extLst>
              <a:ext uri="{FF2B5EF4-FFF2-40B4-BE49-F238E27FC236}">
                <a16:creationId xmlns:a16="http://schemas.microsoft.com/office/drawing/2014/main" id="{FB1B4BA9-C1BA-A54D-9AA9-19BDCA382AA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156" r="13064"/>
          <a:stretch/>
        </p:blipFill>
        <p:spPr bwMode="auto">
          <a:xfrm>
            <a:off x="573066" y="4756450"/>
            <a:ext cx="1084496" cy="815138"/>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86C05CE6-48EB-0046-B7AE-8B942A96AD21}"/>
              </a:ext>
            </a:extLst>
          </p:cNvPr>
          <p:cNvSpPr/>
          <p:nvPr/>
        </p:nvSpPr>
        <p:spPr>
          <a:xfrm>
            <a:off x="-3026" y="201478"/>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Rectangle 14">
            <a:extLst>
              <a:ext uri="{FF2B5EF4-FFF2-40B4-BE49-F238E27FC236}">
                <a16:creationId xmlns:a16="http://schemas.microsoft.com/office/drawing/2014/main" id="{715206ED-2717-3A43-A9D0-D19114DA9E43}"/>
              </a:ext>
            </a:extLst>
          </p:cNvPr>
          <p:cNvSpPr/>
          <p:nvPr/>
        </p:nvSpPr>
        <p:spPr>
          <a:xfrm>
            <a:off x="11804215" y="208053"/>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026" name="Picture 2" descr="Covid-19 World Service | nasc"/>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8759" b="99270" l="9537" r="89646">
                        <a14:foregroundMark x1="67847" y1="22628" x2="61035" y2="12409"/>
                        <a14:foregroundMark x1="43597" y1="93431" x2="67302" y2="96350"/>
                        <a14:foregroundMark x1="22888" y1="89051" x2="25341" y2="17518"/>
                        <a14:foregroundMark x1="16621" y1="19708" x2="56403" y2="15328"/>
                        <a14:foregroundMark x1="24796" y1="89781" x2="29973" y2="88321"/>
                        <a14:foregroundMark x1="16894" y1="89781" x2="37057" y2="99270"/>
                        <a14:foregroundMark x1="67847" y1="20438" x2="79564" y2="86131"/>
                        <a14:foregroundMark x1="73569" y1="10949" x2="84741" y2="81022"/>
                        <a14:foregroundMark x1="70300" y1="94161" x2="73842" y2="94161"/>
                        <a14:foregroundMark x1="76022" y1="93431" x2="76022" y2="93431"/>
                        <a14:foregroundMark x1="74932" y1="89051" x2="74932" y2="89051"/>
                        <a14:backgroundMark x1="22343" y1="96350" x2="22343" y2="96350"/>
                        <a14:backgroundMark x1="22888" y1="91971" x2="22888" y2="91971"/>
                        <a14:backgroundMark x1="22888" y1="89051" x2="22888" y2="89051"/>
                        <a14:backgroundMark x1="73569" y1="95620" x2="73569" y2="95620"/>
                        <a14:backgroundMark x1="73025" y1="91971" x2="73025" y2="91971"/>
                        <a14:backgroundMark x1="22071" y1="91241" x2="22071" y2="91241"/>
                        <a14:backgroundMark x1="21798" y1="91241" x2="21798" y2="91241"/>
                        <a14:backgroundMark x1="23433" y1="91971" x2="23433" y2="91971"/>
                        <a14:backgroundMark x1="72207" y1="91241" x2="72207" y2="91241"/>
                        <a14:backgroundMark x1="72480" y1="94161" x2="72480" y2="94161"/>
                        <a14:backgroundMark x1="71935" y1="94161" x2="71935" y2="94161"/>
                        <a14:backgroundMark x1="73842" y1="94891" x2="73842" y2="94891"/>
                        <a14:backgroundMark x1="73569" y1="93431" x2="73569" y2="93431"/>
                        <a14:backgroundMark x1="74114" y1="94161" x2="74114" y2="94161"/>
                      </a14:backgroundRemoval>
                    </a14:imgEffect>
                  </a14:imgLayer>
                </a14:imgProps>
              </a:ext>
              <a:ext uri="{28A0092B-C50C-407E-A947-70E740481C1C}">
                <a14:useLocalDpi xmlns:a14="http://schemas.microsoft.com/office/drawing/2010/main" val="0"/>
              </a:ext>
            </a:extLst>
          </a:blip>
          <a:srcRect/>
          <a:stretch>
            <a:fillRect/>
          </a:stretch>
        </p:blipFill>
        <p:spPr bwMode="auto">
          <a:xfrm>
            <a:off x="9256902" y="260132"/>
            <a:ext cx="2270914" cy="847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78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238;p12"/>
          <p:cNvPicPr preferRelativeResize="0"/>
          <p:nvPr/>
        </p:nvPicPr>
        <p:blipFill rotWithShape="1">
          <a:blip r:embed="rId3">
            <a:alphaModFix/>
          </a:blip>
          <a:srcRect/>
          <a:stretch/>
        </p:blipFill>
        <p:spPr>
          <a:xfrm>
            <a:off x="1913722" y="924994"/>
            <a:ext cx="6538317" cy="6125598"/>
          </a:xfrm>
          <a:prstGeom prst="rect">
            <a:avLst/>
          </a:prstGeom>
          <a:noFill/>
          <a:ln>
            <a:noFill/>
          </a:ln>
        </p:spPr>
      </p:pic>
      <p:sp>
        <p:nvSpPr>
          <p:cNvPr id="5" name="Text Box 3">
            <a:extLst>
              <a:ext uri="{FF2B5EF4-FFF2-40B4-BE49-F238E27FC236}">
                <a16:creationId xmlns:a16="http://schemas.microsoft.com/office/drawing/2014/main" id="{A651F1BA-77CE-4942-9BEA-181D09229D81}"/>
              </a:ext>
            </a:extLst>
          </p:cNvPr>
          <p:cNvSpPr txBox="1"/>
          <p:nvPr/>
        </p:nvSpPr>
        <p:spPr>
          <a:xfrm>
            <a:off x="1188220" y="263342"/>
            <a:ext cx="9830208"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800" dirty="0">
                <a:solidFill>
                  <a:srgbClr val="005EB8"/>
                </a:solidFill>
                <a:effectLst/>
                <a:latin typeface="Raleway ExtraBold"/>
                <a:ea typeface="Calibri" panose="020F0502020204030204" pitchFamily="34" charset="0"/>
                <a:cs typeface="Arial" panose="020B0604020202020204" pitchFamily="34" charset="0"/>
              </a:rPr>
              <a:t>What impacts </a:t>
            </a:r>
            <a:r>
              <a:rPr lang="hu-HU" sz="4800" dirty="0">
                <a:solidFill>
                  <a:srgbClr val="005EB8"/>
                </a:solidFill>
                <a:latin typeface="Raleway ExtraBold"/>
                <a:ea typeface="Calibri" panose="020F0502020204030204" pitchFamily="34" charset="0"/>
                <a:cs typeface="Arial" panose="020B0604020202020204" pitchFamily="34" charset="0"/>
              </a:rPr>
              <a:t>anxiety</a:t>
            </a:r>
            <a:r>
              <a:rPr lang="hu-HU" sz="4800" dirty="0">
                <a:solidFill>
                  <a:srgbClr val="005EB8"/>
                </a:solidFill>
                <a:effectLst/>
                <a:latin typeface="Raleway ExtraBold"/>
                <a:ea typeface="Calibri" panose="020F0502020204030204" pitchFamily="34" charset="0"/>
                <a:cs typeface="Arial" panose="020B0604020202020204" pitchFamily="34" charset="0"/>
              </a:rPr>
              <a:t>?</a:t>
            </a:r>
            <a:endParaRPr lang="en-GB" sz="2000" dirty="0">
              <a:solidFill>
                <a:srgbClr val="005EB8"/>
              </a:solidFill>
              <a:effectLst/>
              <a:latin typeface="Raleway ExtraBold"/>
              <a:ea typeface="Calibri" panose="020F0502020204030204" pitchFamily="34" charset="0"/>
              <a:cs typeface="Times New Roman" panose="02020603050405020304" pitchFamily="18" charset="0"/>
            </a:endParaRPr>
          </a:p>
        </p:txBody>
      </p:sp>
      <p:sp>
        <p:nvSpPr>
          <p:cNvPr id="6" name="Google Shape;240;p12"/>
          <p:cNvSpPr txBox="1"/>
          <p:nvPr/>
        </p:nvSpPr>
        <p:spPr>
          <a:xfrm>
            <a:off x="2832133" y="4320598"/>
            <a:ext cx="2029244" cy="941913"/>
          </a:xfrm>
          <a:prstGeom prst="rect">
            <a:avLst/>
          </a:prstGeom>
          <a:noFill/>
          <a:ln>
            <a:noFill/>
          </a:ln>
        </p:spPr>
        <p:txBody>
          <a:bodyPr spcFirstLastPara="1" wrap="square" lIns="91425" tIns="45700" rIns="91425" bIns="45700" anchor="t" anchorCtr="0">
            <a:normAutofit/>
          </a:bodyPr>
          <a:lstStyle/>
          <a:p>
            <a:pPr marL="91440" marR="0" lvl="0" indent="-152400" algn="ctr" rtl="0">
              <a:lnSpc>
                <a:spcPct val="75000"/>
              </a:lnSpc>
              <a:spcBef>
                <a:spcPts val="0"/>
              </a:spcBef>
              <a:spcAft>
                <a:spcPts val="0"/>
              </a:spcAft>
              <a:buClr>
                <a:schemeClr val="lt1"/>
              </a:buClr>
              <a:buSzPts val="2400"/>
              <a:buFont typeface="Arial"/>
              <a:buChar char=" "/>
            </a:pPr>
            <a:r>
              <a:rPr lang="en-GB" sz="2400" b="1" dirty="0">
                <a:solidFill>
                  <a:schemeClr val="lt1"/>
                </a:solidFill>
                <a:latin typeface="Arial"/>
                <a:ea typeface="Arial"/>
                <a:cs typeface="Arial"/>
                <a:sym typeface="Arial"/>
              </a:rPr>
              <a:t>Learning from people around us</a:t>
            </a:r>
            <a:endParaRPr sz="2400" b="1" dirty="0">
              <a:solidFill>
                <a:schemeClr val="lt1"/>
              </a:solidFill>
              <a:latin typeface="Arial"/>
              <a:ea typeface="Arial"/>
              <a:cs typeface="Arial"/>
              <a:sym typeface="Arial"/>
            </a:endParaRPr>
          </a:p>
        </p:txBody>
      </p:sp>
      <p:sp>
        <p:nvSpPr>
          <p:cNvPr id="7" name="Google Shape;239;p12"/>
          <p:cNvSpPr txBox="1">
            <a:spLocks/>
          </p:cNvSpPr>
          <p:nvPr/>
        </p:nvSpPr>
        <p:spPr>
          <a:xfrm>
            <a:off x="5371598" y="4320599"/>
            <a:ext cx="1937405" cy="941913"/>
          </a:xfrm>
          <a:prstGeom prst="rect">
            <a:avLst/>
          </a:prstGeom>
          <a:noFill/>
          <a:ln>
            <a:noFill/>
          </a:ln>
        </p:spPr>
        <p:txBody>
          <a:bodyPr spcFirstLastPara="1" vert="horz" wrap="square" lIns="91425" tIns="45700" rIns="91425" bIns="45700" rtlCol="0" anchor="t"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buClr>
                <a:schemeClr val="lt1"/>
              </a:buClr>
              <a:buSzPts val="2400"/>
            </a:pPr>
            <a:r>
              <a:rPr lang="en-GB" b="1" dirty="0">
                <a:solidFill>
                  <a:srgbClr val="FFC000"/>
                </a:solidFill>
                <a:latin typeface="Arial"/>
                <a:ea typeface="Arial"/>
                <a:cs typeface="Arial"/>
                <a:sym typeface="Arial"/>
              </a:rPr>
              <a:t>Stressful life events</a:t>
            </a:r>
          </a:p>
        </p:txBody>
      </p:sp>
      <p:sp>
        <p:nvSpPr>
          <p:cNvPr id="8" name="Google Shape;241;p12"/>
          <p:cNvSpPr txBox="1"/>
          <p:nvPr/>
        </p:nvSpPr>
        <p:spPr>
          <a:xfrm>
            <a:off x="3846755" y="2407333"/>
            <a:ext cx="2408610" cy="941913"/>
          </a:xfrm>
          <a:prstGeom prst="rect">
            <a:avLst/>
          </a:prstGeom>
          <a:noFill/>
          <a:ln>
            <a:noFill/>
          </a:ln>
        </p:spPr>
        <p:txBody>
          <a:bodyPr spcFirstLastPara="1" wrap="square" lIns="91425" tIns="45700" rIns="91425" bIns="45700" anchor="t" anchorCtr="0">
            <a:normAutofit/>
          </a:bodyPr>
          <a:lstStyle/>
          <a:p>
            <a:pPr marL="91440" marR="0" lvl="0" indent="-152400" algn="ctr" rtl="0">
              <a:lnSpc>
                <a:spcPct val="85000"/>
              </a:lnSpc>
              <a:spcBef>
                <a:spcPts val="0"/>
              </a:spcBef>
              <a:spcAft>
                <a:spcPts val="0"/>
              </a:spcAft>
              <a:buClr>
                <a:schemeClr val="lt1"/>
              </a:buClr>
              <a:buSzPts val="2400"/>
              <a:buFont typeface="Arial"/>
              <a:buChar char=" "/>
            </a:pPr>
            <a:r>
              <a:rPr lang="en-GB" sz="2400" b="1" dirty="0">
                <a:solidFill>
                  <a:schemeClr val="lt1"/>
                </a:solidFill>
                <a:latin typeface="Arial"/>
                <a:ea typeface="Arial"/>
                <a:cs typeface="Arial"/>
                <a:sym typeface="Arial"/>
              </a:rPr>
              <a:t>Genetics</a:t>
            </a:r>
            <a:endParaRPr sz="2400" b="1" dirty="0">
              <a:solidFill>
                <a:schemeClr val="lt1"/>
              </a:solidFill>
              <a:latin typeface="Arial"/>
              <a:ea typeface="Arial"/>
              <a:cs typeface="Arial"/>
              <a:sym typeface="Arial"/>
            </a:endParaRPr>
          </a:p>
        </p:txBody>
      </p:sp>
      <p:sp>
        <p:nvSpPr>
          <p:cNvPr id="9" name="TextBox 8">
            <a:extLst>
              <a:ext uri="{FF2B5EF4-FFF2-40B4-BE49-F238E27FC236}">
                <a16:creationId xmlns:a16="http://schemas.microsoft.com/office/drawing/2014/main" id="{987EE0CF-6596-B746-A267-4A2410FAD276}"/>
              </a:ext>
            </a:extLst>
          </p:cNvPr>
          <p:cNvSpPr txBox="1"/>
          <p:nvPr/>
        </p:nvSpPr>
        <p:spPr>
          <a:xfrm>
            <a:off x="6907615" y="2801616"/>
            <a:ext cx="2006640" cy="369332"/>
          </a:xfrm>
          <a:prstGeom prst="rect">
            <a:avLst/>
          </a:prstGeom>
          <a:noFill/>
        </p:spPr>
        <p:txBody>
          <a:bodyPr wrap="none" rtlCol="0">
            <a:spAutoFit/>
          </a:bodyPr>
          <a:lstStyle/>
          <a:p>
            <a:r>
              <a:rPr lang="en-US" dirty="0"/>
              <a:t>Not going to school</a:t>
            </a:r>
          </a:p>
        </p:txBody>
      </p:sp>
      <p:sp>
        <p:nvSpPr>
          <p:cNvPr id="10" name="TextBox 9">
            <a:extLst>
              <a:ext uri="{FF2B5EF4-FFF2-40B4-BE49-F238E27FC236}">
                <a16:creationId xmlns:a16="http://schemas.microsoft.com/office/drawing/2014/main" id="{26A7C127-819C-5945-9666-027CF8AD76A8}"/>
              </a:ext>
            </a:extLst>
          </p:cNvPr>
          <p:cNvSpPr txBox="1"/>
          <p:nvPr/>
        </p:nvSpPr>
        <p:spPr>
          <a:xfrm>
            <a:off x="7401084" y="3166953"/>
            <a:ext cx="1895071" cy="369332"/>
          </a:xfrm>
          <a:prstGeom prst="rect">
            <a:avLst/>
          </a:prstGeom>
          <a:noFill/>
        </p:spPr>
        <p:txBody>
          <a:bodyPr wrap="none" rtlCol="0">
            <a:spAutoFit/>
          </a:bodyPr>
          <a:lstStyle/>
          <a:p>
            <a:r>
              <a:rPr lang="en-US" dirty="0"/>
              <a:t>Not seeing friends</a:t>
            </a:r>
          </a:p>
        </p:txBody>
      </p:sp>
      <p:sp>
        <p:nvSpPr>
          <p:cNvPr id="11" name="TextBox 10">
            <a:extLst>
              <a:ext uri="{FF2B5EF4-FFF2-40B4-BE49-F238E27FC236}">
                <a16:creationId xmlns:a16="http://schemas.microsoft.com/office/drawing/2014/main" id="{21BA3F73-5B5C-2843-B134-858CDB6C0FEB}"/>
              </a:ext>
            </a:extLst>
          </p:cNvPr>
          <p:cNvSpPr txBox="1"/>
          <p:nvPr/>
        </p:nvSpPr>
        <p:spPr>
          <a:xfrm>
            <a:off x="7993144" y="3741038"/>
            <a:ext cx="1617879" cy="369332"/>
          </a:xfrm>
          <a:prstGeom prst="rect">
            <a:avLst/>
          </a:prstGeom>
          <a:noFill/>
        </p:spPr>
        <p:txBody>
          <a:bodyPr wrap="none" rtlCol="0">
            <a:spAutoFit/>
          </a:bodyPr>
          <a:lstStyle/>
          <a:p>
            <a:r>
              <a:rPr lang="en-US" dirty="0"/>
              <a:t>Staying indoors</a:t>
            </a:r>
          </a:p>
        </p:txBody>
      </p:sp>
      <p:sp>
        <p:nvSpPr>
          <p:cNvPr id="12" name="TextBox 11">
            <a:extLst>
              <a:ext uri="{FF2B5EF4-FFF2-40B4-BE49-F238E27FC236}">
                <a16:creationId xmlns:a16="http://schemas.microsoft.com/office/drawing/2014/main" id="{F01A105E-4CF4-944C-B78C-C0F733DC8991}"/>
              </a:ext>
            </a:extLst>
          </p:cNvPr>
          <p:cNvSpPr txBox="1"/>
          <p:nvPr/>
        </p:nvSpPr>
        <p:spPr>
          <a:xfrm>
            <a:off x="8353384" y="4495348"/>
            <a:ext cx="1629870" cy="369332"/>
          </a:xfrm>
          <a:prstGeom prst="rect">
            <a:avLst/>
          </a:prstGeom>
          <a:noFill/>
        </p:spPr>
        <p:txBody>
          <a:bodyPr wrap="none" rtlCol="0">
            <a:spAutoFit/>
          </a:bodyPr>
          <a:lstStyle/>
          <a:p>
            <a:r>
              <a:rPr lang="en-US" dirty="0"/>
              <a:t>Family tensions</a:t>
            </a:r>
          </a:p>
        </p:txBody>
      </p:sp>
      <p:sp>
        <p:nvSpPr>
          <p:cNvPr id="13" name="TextBox 12">
            <a:extLst>
              <a:ext uri="{FF2B5EF4-FFF2-40B4-BE49-F238E27FC236}">
                <a16:creationId xmlns:a16="http://schemas.microsoft.com/office/drawing/2014/main" id="{95975994-2DEE-5844-A2FB-CABE4B4E8215}"/>
              </a:ext>
            </a:extLst>
          </p:cNvPr>
          <p:cNvSpPr txBox="1"/>
          <p:nvPr/>
        </p:nvSpPr>
        <p:spPr>
          <a:xfrm>
            <a:off x="7821229" y="5275568"/>
            <a:ext cx="2193229" cy="369332"/>
          </a:xfrm>
          <a:prstGeom prst="rect">
            <a:avLst/>
          </a:prstGeom>
          <a:noFill/>
        </p:spPr>
        <p:txBody>
          <a:bodyPr wrap="none" rtlCol="0">
            <a:spAutoFit/>
          </a:bodyPr>
          <a:lstStyle/>
          <a:p>
            <a:r>
              <a:rPr lang="en-US" dirty="0"/>
              <a:t>Missing out on things</a:t>
            </a:r>
          </a:p>
        </p:txBody>
      </p:sp>
      <p:sp>
        <p:nvSpPr>
          <p:cNvPr id="14" name="TextBox 13">
            <a:extLst>
              <a:ext uri="{FF2B5EF4-FFF2-40B4-BE49-F238E27FC236}">
                <a16:creationId xmlns:a16="http://schemas.microsoft.com/office/drawing/2014/main" id="{22C084CB-A8A0-DB44-9BAF-CD670141C87C}"/>
              </a:ext>
            </a:extLst>
          </p:cNvPr>
          <p:cNvSpPr txBox="1"/>
          <p:nvPr/>
        </p:nvSpPr>
        <p:spPr>
          <a:xfrm>
            <a:off x="7309003" y="5961525"/>
            <a:ext cx="1562735" cy="369332"/>
          </a:xfrm>
          <a:prstGeom prst="rect">
            <a:avLst/>
          </a:prstGeom>
          <a:noFill/>
        </p:spPr>
        <p:txBody>
          <a:bodyPr wrap="none" rtlCol="0">
            <a:spAutoFit/>
          </a:bodyPr>
          <a:lstStyle/>
          <a:p>
            <a:r>
              <a:rPr lang="en-US" dirty="0"/>
              <a:t>Health worries</a:t>
            </a:r>
          </a:p>
        </p:txBody>
      </p:sp>
      <p:sp>
        <p:nvSpPr>
          <p:cNvPr id="15" name="TextBox 14">
            <a:extLst>
              <a:ext uri="{FF2B5EF4-FFF2-40B4-BE49-F238E27FC236}">
                <a16:creationId xmlns:a16="http://schemas.microsoft.com/office/drawing/2014/main" id="{45A4F609-D0FB-BD45-BC5D-9A71A358AC40}"/>
              </a:ext>
            </a:extLst>
          </p:cNvPr>
          <p:cNvSpPr txBox="1"/>
          <p:nvPr/>
        </p:nvSpPr>
        <p:spPr>
          <a:xfrm>
            <a:off x="7663995" y="5633469"/>
            <a:ext cx="1580369" cy="369332"/>
          </a:xfrm>
          <a:prstGeom prst="rect">
            <a:avLst/>
          </a:prstGeom>
          <a:noFill/>
        </p:spPr>
        <p:txBody>
          <a:bodyPr wrap="none" rtlCol="0">
            <a:spAutoFit/>
          </a:bodyPr>
          <a:lstStyle/>
          <a:p>
            <a:r>
              <a:rPr lang="en-US" dirty="0"/>
              <a:t>Lack of routine</a:t>
            </a:r>
          </a:p>
        </p:txBody>
      </p:sp>
      <p:sp>
        <p:nvSpPr>
          <p:cNvPr id="16" name="TextBox 15">
            <a:extLst>
              <a:ext uri="{FF2B5EF4-FFF2-40B4-BE49-F238E27FC236}">
                <a16:creationId xmlns:a16="http://schemas.microsoft.com/office/drawing/2014/main" id="{377792D6-C7CF-684F-81F5-5B98DC43FFB6}"/>
              </a:ext>
            </a:extLst>
          </p:cNvPr>
          <p:cNvSpPr txBox="1"/>
          <p:nvPr/>
        </p:nvSpPr>
        <p:spPr>
          <a:xfrm>
            <a:off x="6907615" y="6321392"/>
            <a:ext cx="2141933" cy="369332"/>
          </a:xfrm>
          <a:prstGeom prst="rect">
            <a:avLst/>
          </a:prstGeom>
          <a:noFill/>
        </p:spPr>
        <p:txBody>
          <a:bodyPr wrap="none" rtlCol="0">
            <a:spAutoFit/>
          </a:bodyPr>
          <a:lstStyle/>
          <a:p>
            <a:r>
              <a:rPr lang="en-US" dirty="0"/>
              <a:t>Loss or bereavement</a:t>
            </a:r>
          </a:p>
        </p:txBody>
      </p:sp>
      <p:sp>
        <p:nvSpPr>
          <p:cNvPr id="17" name="TextBox 16">
            <a:extLst>
              <a:ext uri="{FF2B5EF4-FFF2-40B4-BE49-F238E27FC236}">
                <a16:creationId xmlns:a16="http://schemas.microsoft.com/office/drawing/2014/main" id="{6C25CCCF-51D0-9844-A03D-E3E60472283F}"/>
              </a:ext>
            </a:extLst>
          </p:cNvPr>
          <p:cNvSpPr txBox="1"/>
          <p:nvPr/>
        </p:nvSpPr>
        <p:spPr>
          <a:xfrm>
            <a:off x="7766568" y="3422447"/>
            <a:ext cx="1164101" cy="369332"/>
          </a:xfrm>
          <a:prstGeom prst="rect">
            <a:avLst/>
          </a:prstGeom>
          <a:noFill/>
        </p:spPr>
        <p:txBody>
          <a:bodyPr wrap="none" rtlCol="0">
            <a:spAutoFit/>
          </a:bodyPr>
          <a:lstStyle/>
          <a:p>
            <a:r>
              <a:rPr lang="en-US" dirty="0"/>
              <a:t>Loneliness</a:t>
            </a:r>
          </a:p>
        </p:txBody>
      </p:sp>
      <p:sp>
        <p:nvSpPr>
          <p:cNvPr id="18" name="TextBox 17">
            <a:extLst>
              <a:ext uri="{FF2B5EF4-FFF2-40B4-BE49-F238E27FC236}">
                <a16:creationId xmlns:a16="http://schemas.microsoft.com/office/drawing/2014/main" id="{7268E2D0-4997-8C4D-8B13-6EEF1E13B46B}"/>
              </a:ext>
            </a:extLst>
          </p:cNvPr>
          <p:cNvSpPr txBox="1"/>
          <p:nvPr/>
        </p:nvSpPr>
        <p:spPr>
          <a:xfrm>
            <a:off x="8111882" y="4869547"/>
            <a:ext cx="2205027" cy="369332"/>
          </a:xfrm>
          <a:prstGeom prst="rect">
            <a:avLst/>
          </a:prstGeom>
          <a:noFill/>
        </p:spPr>
        <p:txBody>
          <a:bodyPr wrap="none" rtlCol="0">
            <a:spAutoFit/>
          </a:bodyPr>
          <a:lstStyle/>
          <a:p>
            <a:r>
              <a:rPr lang="en-US" dirty="0"/>
              <a:t>Issues at school/work</a:t>
            </a:r>
          </a:p>
        </p:txBody>
      </p:sp>
      <p:sp>
        <p:nvSpPr>
          <p:cNvPr id="19" name="TextBox 18">
            <a:extLst>
              <a:ext uri="{FF2B5EF4-FFF2-40B4-BE49-F238E27FC236}">
                <a16:creationId xmlns:a16="http://schemas.microsoft.com/office/drawing/2014/main" id="{175E4AAB-600D-E84B-9DAA-AA61F0F2CC61}"/>
              </a:ext>
            </a:extLst>
          </p:cNvPr>
          <p:cNvSpPr txBox="1"/>
          <p:nvPr/>
        </p:nvSpPr>
        <p:spPr>
          <a:xfrm>
            <a:off x="8283233" y="4089475"/>
            <a:ext cx="1917641" cy="369332"/>
          </a:xfrm>
          <a:prstGeom prst="rect">
            <a:avLst/>
          </a:prstGeom>
          <a:noFill/>
        </p:spPr>
        <p:txBody>
          <a:bodyPr wrap="none" rtlCol="0">
            <a:spAutoFit/>
          </a:bodyPr>
          <a:lstStyle/>
          <a:p>
            <a:r>
              <a:rPr lang="en-US" dirty="0"/>
              <a:t>Issues with money</a:t>
            </a:r>
          </a:p>
        </p:txBody>
      </p:sp>
      <p:sp>
        <p:nvSpPr>
          <p:cNvPr id="20" name="Rectangle 19">
            <a:extLst>
              <a:ext uri="{FF2B5EF4-FFF2-40B4-BE49-F238E27FC236}">
                <a16:creationId xmlns:a16="http://schemas.microsoft.com/office/drawing/2014/main" id="{86C05CE6-48EB-0046-B7AE-8B942A96AD21}"/>
              </a:ext>
            </a:extLst>
          </p:cNvPr>
          <p:cNvSpPr/>
          <p:nvPr/>
        </p:nvSpPr>
        <p:spPr>
          <a:xfrm>
            <a:off x="0" y="-6553"/>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1" name="Rectangle 20">
            <a:extLst>
              <a:ext uri="{FF2B5EF4-FFF2-40B4-BE49-F238E27FC236}">
                <a16:creationId xmlns:a16="http://schemas.microsoft.com/office/drawing/2014/main" id="{715206ED-2717-3A43-A9D0-D19114DA9E43}"/>
              </a:ext>
            </a:extLst>
          </p:cNvPr>
          <p:cNvSpPr/>
          <p:nvPr/>
        </p:nvSpPr>
        <p:spPr>
          <a:xfrm>
            <a:off x="11807241" y="22"/>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2" name="Picture 21" descr="Mental Health - The Fit Care">
            <a:extLst>
              <a:ext uri="{FF2B5EF4-FFF2-40B4-BE49-F238E27FC236}">
                <a16:creationId xmlns:a16="http://schemas.microsoft.com/office/drawing/2014/main" id="{B82E9F6A-3F85-0948-A6A2-788DD1BC2C1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255390" y="5064211"/>
            <a:ext cx="1715508" cy="1607126"/>
          </a:xfrm>
          <a:prstGeom prst="rect">
            <a:avLst/>
          </a:prstGeom>
          <a:noFill/>
          <a:ln>
            <a:noFill/>
          </a:ln>
        </p:spPr>
      </p:pic>
      <p:sp>
        <p:nvSpPr>
          <p:cNvPr id="23" name="Rectangle 22">
            <a:extLst>
              <a:ext uri="{FF2B5EF4-FFF2-40B4-BE49-F238E27FC236}">
                <a16:creationId xmlns:a16="http://schemas.microsoft.com/office/drawing/2014/main" id="{86C05CE6-48EB-0046-B7AE-8B942A96AD21}"/>
              </a:ext>
            </a:extLst>
          </p:cNvPr>
          <p:cNvSpPr/>
          <p:nvPr/>
        </p:nvSpPr>
        <p:spPr>
          <a:xfrm>
            <a:off x="0" y="194925"/>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4" name="Rectangle 23">
            <a:extLst>
              <a:ext uri="{FF2B5EF4-FFF2-40B4-BE49-F238E27FC236}">
                <a16:creationId xmlns:a16="http://schemas.microsoft.com/office/drawing/2014/main" id="{715206ED-2717-3A43-A9D0-D19114DA9E43}"/>
              </a:ext>
            </a:extLst>
          </p:cNvPr>
          <p:cNvSpPr/>
          <p:nvPr/>
        </p:nvSpPr>
        <p:spPr>
          <a:xfrm>
            <a:off x="11807241" y="201500"/>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 name="TextBox 1"/>
          <p:cNvSpPr txBox="1"/>
          <p:nvPr/>
        </p:nvSpPr>
        <p:spPr>
          <a:xfrm>
            <a:off x="1316213" y="1694985"/>
            <a:ext cx="2352538" cy="369332"/>
          </a:xfrm>
          <a:prstGeom prst="rect">
            <a:avLst/>
          </a:prstGeom>
          <a:noFill/>
        </p:spPr>
        <p:txBody>
          <a:bodyPr wrap="square" rtlCol="0">
            <a:spAutoFit/>
          </a:bodyPr>
          <a:lstStyle/>
          <a:p>
            <a:r>
              <a:rPr lang="en-GB" dirty="0"/>
              <a:t>Parental mental health</a:t>
            </a:r>
          </a:p>
        </p:txBody>
      </p:sp>
      <p:sp>
        <p:nvSpPr>
          <p:cNvPr id="25" name="TextBox 24"/>
          <p:cNvSpPr txBox="1"/>
          <p:nvPr/>
        </p:nvSpPr>
        <p:spPr>
          <a:xfrm>
            <a:off x="1080480" y="2073344"/>
            <a:ext cx="2599145" cy="369332"/>
          </a:xfrm>
          <a:prstGeom prst="rect">
            <a:avLst/>
          </a:prstGeom>
          <a:noFill/>
        </p:spPr>
        <p:txBody>
          <a:bodyPr wrap="square" rtlCol="0">
            <a:spAutoFit/>
          </a:bodyPr>
          <a:lstStyle/>
          <a:p>
            <a:r>
              <a:rPr lang="en-GB" dirty="0"/>
              <a:t>Personality/temperament</a:t>
            </a:r>
          </a:p>
        </p:txBody>
      </p:sp>
      <p:sp>
        <p:nvSpPr>
          <p:cNvPr id="26" name="TextBox 25"/>
          <p:cNvSpPr txBox="1"/>
          <p:nvPr/>
        </p:nvSpPr>
        <p:spPr>
          <a:xfrm>
            <a:off x="923961" y="4183609"/>
            <a:ext cx="1568521" cy="369332"/>
          </a:xfrm>
          <a:prstGeom prst="rect">
            <a:avLst/>
          </a:prstGeom>
          <a:noFill/>
        </p:spPr>
        <p:txBody>
          <a:bodyPr wrap="square" rtlCol="0">
            <a:spAutoFit/>
          </a:bodyPr>
          <a:lstStyle/>
          <a:p>
            <a:r>
              <a:rPr lang="en-GB" dirty="0"/>
              <a:t>Fears/phobias</a:t>
            </a:r>
          </a:p>
        </p:txBody>
      </p:sp>
      <p:sp>
        <p:nvSpPr>
          <p:cNvPr id="28" name="TextBox 27"/>
          <p:cNvSpPr txBox="1"/>
          <p:nvPr/>
        </p:nvSpPr>
        <p:spPr>
          <a:xfrm>
            <a:off x="436724" y="4561968"/>
            <a:ext cx="2241034" cy="369332"/>
          </a:xfrm>
          <a:prstGeom prst="rect">
            <a:avLst/>
          </a:prstGeom>
          <a:noFill/>
        </p:spPr>
        <p:txBody>
          <a:bodyPr wrap="square" rtlCol="0">
            <a:spAutoFit/>
          </a:bodyPr>
          <a:lstStyle/>
          <a:p>
            <a:r>
              <a:rPr lang="en-GB" dirty="0"/>
              <a:t>Responses to worries</a:t>
            </a:r>
          </a:p>
        </p:txBody>
      </p:sp>
      <p:sp>
        <p:nvSpPr>
          <p:cNvPr id="27" name="TextBox 26"/>
          <p:cNvSpPr txBox="1"/>
          <p:nvPr/>
        </p:nvSpPr>
        <p:spPr>
          <a:xfrm>
            <a:off x="1133615" y="5275568"/>
            <a:ext cx="1366141" cy="369332"/>
          </a:xfrm>
          <a:prstGeom prst="rect">
            <a:avLst/>
          </a:prstGeom>
          <a:noFill/>
        </p:spPr>
        <p:txBody>
          <a:bodyPr wrap="square" rtlCol="0">
            <a:spAutoFit/>
          </a:bodyPr>
          <a:lstStyle/>
          <a:p>
            <a:r>
              <a:rPr lang="en-GB" dirty="0"/>
              <a:t>reassurance</a:t>
            </a:r>
          </a:p>
        </p:txBody>
      </p:sp>
      <p:sp>
        <p:nvSpPr>
          <p:cNvPr id="30" name="TextBox 29"/>
          <p:cNvSpPr txBox="1"/>
          <p:nvPr/>
        </p:nvSpPr>
        <p:spPr>
          <a:xfrm>
            <a:off x="1109237" y="4896404"/>
            <a:ext cx="1568521" cy="369332"/>
          </a:xfrm>
          <a:prstGeom prst="rect">
            <a:avLst/>
          </a:prstGeom>
          <a:noFill/>
        </p:spPr>
        <p:txBody>
          <a:bodyPr wrap="square" rtlCol="0">
            <a:spAutoFit/>
          </a:bodyPr>
          <a:lstStyle/>
          <a:p>
            <a:r>
              <a:rPr lang="en-GB" dirty="0"/>
              <a:t>Avoidance</a:t>
            </a:r>
          </a:p>
        </p:txBody>
      </p:sp>
    </p:spTree>
    <p:extLst>
      <p:ext uri="{BB962C8B-B14F-4D97-AF65-F5344CB8AC3E}">
        <p14:creationId xmlns:p14="http://schemas.microsoft.com/office/powerpoint/2010/main" val="168258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3">
            <a:extLst>
              <a:ext uri="{FF2B5EF4-FFF2-40B4-BE49-F238E27FC236}">
                <a16:creationId xmlns:a16="http://schemas.microsoft.com/office/drawing/2014/main" id="{A651F1BA-77CE-4942-9BEA-181D09229D81}"/>
              </a:ext>
            </a:extLst>
          </p:cNvPr>
          <p:cNvSpPr txBox="1"/>
          <p:nvPr/>
        </p:nvSpPr>
        <p:spPr>
          <a:xfrm>
            <a:off x="664440" y="1147335"/>
            <a:ext cx="10563684" cy="2262291"/>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hu-HU" sz="5400" dirty="0">
                <a:solidFill>
                  <a:srgbClr val="005EB8"/>
                </a:solidFill>
                <a:latin typeface="Raleway ExtraBold"/>
                <a:ea typeface="Calibri" panose="020F0502020204030204" pitchFamily="34" charset="0"/>
                <a:cs typeface="Arial" panose="020B0604020202020204" pitchFamily="34" charset="0"/>
              </a:rPr>
              <a:t>How do you know when a child is anxious?</a:t>
            </a:r>
            <a:endParaRPr lang="en-GB" sz="2400" dirty="0">
              <a:solidFill>
                <a:srgbClr val="005EB8"/>
              </a:solidFill>
              <a:latin typeface="Raleway ExtraBold"/>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6158" y="2996468"/>
            <a:ext cx="2191641" cy="3914078"/>
          </a:xfrm>
          <a:prstGeom prst="rect">
            <a:avLst/>
          </a:prstGeom>
        </p:spPr>
      </p:pic>
      <p:sp>
        <p:nvSpPr>
          <p:cNvPr id="7" name="Rectangle 6">
            <a:extLst>
              <a:ext uri="{FF2B5EF4-FFF2-40B4-BE49-F238E27FC236}">
                <a16:creationId xmlns:a16="http://schemas.microsoft.com/office/drawing/2014/main" id="{86C05CE6-48EB-0046-B7AE-8B942A96AD21}"/>
              </a:ext>
            </a:extLst>
          </p:cNvPr>
          <p:cNvSpPr/>
          <p:nvPr/>
        </p:nvSpPr>
        <p:spPr>
          <a:xfrm>
            <a:off x="0"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8" name="Rectangle 7">
            <a:extLst>
              <a:ext uri="{FF2B5EF4-FFF2-40B4-BE49-F238E27FC236}">
                <a16:creationId xmlns:a16="http://schemas.microsoft.com/office/drawing/2014/main" id="{715206ED-2717-3A43-A9D0-D19114DA9E43}"/>
              </a:ext>
            </a:extLst>
          </p:cNvPr>
          <p:cNvSpPr/>
          <p:nvPr/>
        </p:nvSpPr>
        <p:spPr>
          <a:xfrm>
            <a:off x="11807241" y="-4576"/>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9" name="Picture 8" descr="Mental Health - The Fit Care">
            <a:extLst>
              <a:ext uri="{FF2B5EF4-FFF2-40B4-BE49-F238E27FC236}">
                <a16:creationId xmlns:a16="http://schemas.microsoft.com/office/drawing/2014/main" id="{B82E9F6A-3F85-0948-A6A2-788DD1BC2C1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255390" y="5070764"/>
            <a:ext cx="1715508" cy="1607126"/>
          </a:xfrm>
          <a:prstGeom prst="rect">
            <a:avLst/>
          </a:prstGeom>
          <a:noFill/>
          <a:ln>
            <a:noFill/>
          </a:ln>
        </p:spPr>
      </p:pic>
    </p:spTree>
    <p:extLst>
      <p:ext uri="{BB962C8B-B14F-4D97-AF65-F5344CB8AC3E}">
        <p14:creationId xmlns:p14="http://schemas.microsoft.com/office/powerpoint/2010/main" val="22581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215224"/>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Signs and symptoms of anxiety</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2091559" y="1330882"/>
            <a:ext cx="8618351" cy="4524275"/>
          </a:xfrm>
          <a:prstGeom prst="rect">
            <a:avLst/>
          </a:prstGeom>
          <a:noFill/>
          <a:ln>
            <a:noFill/>
          </a:ln>
        </p:spPr>
        <p:txBody>
          <a:bodyPr spcFirstLastPara="1" wrap="square" lIns="91425" tIns="45700" rIns="91425" bIns="45700" anchor="t" anchorCtr="0">
            <a:spAutoFit/>
          </a:bodyPr>
          <a:lstStyle/>
          <a:p>
            <a:r>
              <a:rPr lang="en-GB" sz="2400" b="1" dirty="0">
                <a:ea typeface="Open Sans" panose="020B0606030504020204" pitchFamily="34" charset="0"/>
                <a:cs typeface="Open Sans" panose="020B0606030504020204" pitchFamily="34" charset="0"/>
              </a:rPr>
              <a:t>Thoughts</a:t>
            </a:r>
            <a:r>
              <a:rPr lang="en-GB" sz="2400" dirty="0">
                <a:ea typeface="Open Sans" panose="020B0606030504020204" pitchFamily="34" charset="0"/>
                <a:cs typeface="Open Sans" panose="020B0606030504020204" pitchFamily="34" charset="0"/>
              </a:rPr>
              <a:t>: “I’m not safe”, “people will judge me”, “what if…?”</a:t>
            </a:r>
          </a:p>
          <a:p>
            <a:endParaRPr lang="en-GB" sz="2400" dirty="0">
              <a:ea typeface="Open Sans" panose="020B0606030504020204" pitchFamily="34" charset="0"/>
              <a:cs typeface="Open Sans" panose="020B0606030504020204" pitchFamily="34" charset="0"/>
            </a:endParaRPr>
          </a:p>
          <a:p>
            <a:r>
              <a:rPr lang="en-GB" sz="2400" b="1" dirty="0">
                <a:ea typeface="Open Sans" panose="020B0606030504020204" pitchFamily="34" charset="0"/>
                <a:cs typeface="Open Sans" panose="020B0606030504020204" pitchFamily="34" charset="0"/>
              </a:rPr>
              <a:t>Feelings</a:t>
            </a:r>
            <a:r>
              <a:rPr lang="en-GB" sz="2400" dirty="0">
                <a:ea typeface="Open Sans" panose="020B0606030504020204" pitchFamily="34" charset="0"/>
                <a:cs typeface="Open Sans" panose="020B0606030504020204" pitchFamily="34" charset="0"/>
              </a:rPr>
              <a:t>: scared, anxious, terrified, worried, stressed</a:t>
            </a:r>
          </a:p>
          <a:p>
            <a:endParaRPr lang="en-GB" sz="2400" dirty="0">
              <a:ea typeface="Open Sans" panose="020B0606030504020204" pitchFamily="34" charset="0"/>
              <a:cs typeface="Open Sans" panose="020B0606030504020204" pitchFamily="34" charset="0"/>
            </a:endParaRPr>
          </a:p>
          <a:p>
            <a:r>
              <a:rPr lang="en-GB" sz="2400" b="1" dirty="0">
                <a:ea typeface="Open Sans" panose="020B0606030504020204" pitchFamily="34" charset="0"/>
                <a:cs typeface="Open Sans" panose="020B0606030504020204" pitchFamily="34" charset="0"/>
              </a:rPr>
              <a:t>Physical sensations</a:t>
            </a:r>
            <a:r>
              <a:rPr lang="en-GB" sz="2400" dirty="0">
                <a:ea typeface="Open Sans" panose="020B0606030504020204" pitchFamily="34" charset="0"/>
                <a:cs typeface="Open Sans" panose="020B0606030504020204" pitchFamily="34" charset="0"/>
              </a:rPr>
              <a:t>: stomach aches/butterflies, feeling unwell, headaches, heart racing, breathing fast, wide eyes, shaking, sweating, going red</a:t>
            </a:r>
          </a:p>
          <a:p>
            <a:endParaRPr lang="en-GB" sz="2400" dirty="0">
              <a:ea typeface="Open Sans" panose="020B0606030504020204" pitchFamily="34" charset="0"/>
              <a:cs typeface="Open Sans" panose="020B0606030504020204" pitchFamily="34" charset="0"/>
            </a:endParaRPr>
          </a:p>
          <a:p>
            <a:r>
              <a:rPr lang="en-GB" sz="2400" b="1" dirty="0">
                <a:ea typeface="Open Sans" panose="020B0606030504020204" pitchFamily="34" charset="0"/>
                <a:cs typeface="Open Sans" panose="020B0606030504020204" pitchFamily="34" charset="0"/>
              </a:rPr>
              <a:t>Behaviours</a:t>
            </a:r>
            <a:r>
              <a:rPr lang="en-GB" sz="2400" dirty="0">
                <a:ea typeface="Open Sans" panose="020B0606030504020204" pitchFamily="34" charset="0"/>
                <a:cs typeface="Open Sans" panose="020B0606030504020204" pitchFamily="34" charset="0"/>
              </a:rPr>
              <a:t>: avoiding certain places or situations, avoiding eye contact, seeking reassurance, difficulty sleeping, not eating properly, being clingy, always worrying, crying a lot, getting angry or irritated more often</a:t>
            </a: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458450" y="5337810"/>
            <a:ext cx="1509422" cy="1340080"/>
          </a:xfrm>
          <a:prstGeom prst="rect">
            <a:avLst/>
          </a:prstGeom>
          <a:noFill/>
          <a:ln>
            <a:noFill/>
          </a:ln>
        </p:spPr>
      </p:pic>
      <p:pic>
        <p:nvPicPr>
          <p:cNvPr id="12" name="Google Shape;142;p5">
            <a:extLst>
              <a:ext uri="{FF2B5EF4-FFF2-40B4-BE49-F238E27FC236}">
                <a16:creationId xmlns:a16="http://schemas.microsoft.com/office/drawing/2014/main" id="{BC00803B-C5EB-4848-BF00-E03402527A4A}"/>
              </a:ext>
            </a:extLst>
          </p:cNvPr>
          <p:cNvPicPr preferRelativeResize="0"/>
          <p:nvPr/>
        </p:nvPicPr>
        <p:blipFill rotWithShape="1">
          <a:blip r:embed="rId4">
            <a:alphaModFix/>
            <a:duotone>
              <a:schemeClr val="accent1">
                <a:shade val="45000"/>
                <a:satMod val="135000"/>
              </a:schemeClr>
              <a:prstClr val="white"/>
            </a:duotone>
          </a:blip>
          <a:srcRect/>
          <a:stretch/>
        </p:blipFill>
        <p:spPr>
          <a:xfrm>
            <a:off x="939979" y="4552001"/>
            <a:ext cx="1010895" cy="658823"/>
          </a:xfrm>
          <a:prstGeom prst="rect">
            <a:avLst/>
          </a:prstGeom>
          <a:noFill/>
          <a:ln>
            <a:noFill/>
          </a:ln>
        </p:spPr>
      </p:pic>
      <p:pic>
        <p:nvPicPr>
          <p:cNvPr id="15" name="Google Shape;143;p5">
            <a:extLst>
              <a:ext uri="{FF2B5EF4-FFF2-40B4-BE49-F238E27FC236}">
                <a16:creationId xmlns:a16="http://schemas.microsoft.com/office/drawing/2014/main" id="{2B595B11-C865-C94C-8A68-7CFA00DD7C3F}"/>
              </a:ext>
            </a:extLst>
          </p:cNvPr>
          <p:cNvPicPr preferRelativeResize="0"/>
          <p:nvPr/>
        </p:nvPicPr>
        <p:blipFill rotWithShape="1">
          <a:blip r:embed="rId5">
            <a:alphaModFix/>
            <a:duotone>
              <a:schemeClr val="accent4">
                <a:shade val="45000"/>
                <a:satMod val="135000"/>
              </a:schemeClr>
              <a:prstClr val="white"/>
            </a:duotone>
          </a:blip>
          <a:srcRect l="20790" t="4982" r="27628" b="37244"/>
          <a:stretch/>
        </p:blipFill>
        <p:spPr>
          <a:xfrm>
            <a:off x="1122642" y="3069601"/>
            <a:ext cx="556973" cy="741883"/>
          </a:xfrm>
          <a:prstGeom prst="rect">
            <a:avLst/>
          </a:prstGeom>
          <a:noFill/>
          <a:ln>
            <a:noFill/>
          </a:ln>
        </p:spPr>
      </p:pic>
      <p:pic>
        <p:nvPicPr>
          <p:cNvPr id="16" name="Google Shape;301;p15">
            <a:extLst>
              <a:ext uri="{FF2B5EF4-FFF2-40B4-BE49-F238E27FC236}">
                <a16:creationId xmlns:a16="http://schemas.microsoft.com/office/drawing/2014/main" id="{BA3D27C4-41AA-9E48-8A07-C94B7AA3D532}"/>
              </a:ext>
            </a:extLst>
          </p:cNvPr>
          <p:cNvPicPr preferRelativeResize="0"/>
          <p:nvPr/>
        </p:nvPicPr>
        <p:blipFill rotWithShape="1">
          <a:blip r:embed="rId6">
            <a:alphaModFix/>
            <a:duotone>
              <a:schemeClr val="accent2">
                <a:shade val="45000"/>
                <a:satMod val="135000"/>
              </a:schemeClr>
              <a:prstClr val="white"/>
            </a:duotone>
          </a:blip>
          <a:srcRect/>
          <a:stretch/>
        </p:blipFill>
        <p:spPr>
          <a:xfrm>
            <a:off x="1171121" y="1409287"/>
            <a:ext cx="504056" cy="433262"/>
          </a:xfrm>
          <a:prstGeom prst="rect">
            <a:avLst/>
          </a:prstGeom>
          <a:noFill/>
          <a:ln>
            <a:noFill/>
          </a:ln>
        </p:spPr>
      </p:pic>
      <p:pic>
        <p:nvPicPr>
          <p:cNvPr id="17" name="Google Shape;343;p16" descr="Image result for feelings cartoon">
            <a:extLst>
              <a:ext uri="{FF2B5EF4-FFF2-40B4-BE49-F238E27FC236}">
                <a16:creationId xmlns:a16="http://schemas.microsoft.com/office/drawing/2014/main" id="{F33997D0-7EEC-4541-934D-BE06C7F45DD1}"/>
              </a:ext>
            </a:extLst>
          </p:cNvPr>
          <p:cNvPicPr preferRelativeResize="0"/>
          <p:nvPr/>
        </p:nvPicPr>
        <p:blipFill rotWithShape="1">
          <a:blip r:embed="rId7">
            <a:alphaModFix/>
            <a:duotone>
              <a:schemeClr val="accent6">
                <a:shade val="45000"/>
                <a:satMod val="135000"/>
              </a:schemeClr>
              <a:prstClr val="white"/>
            </a:duotone>
          </a:blip>
          <a:srcRect l="36748" t="50000" r="31626" b="-1374"/>
          <a:stretch/>
        </p:blipFill>
        <p:spPr>
          <a:xfrm>
            <a:off x="1154968" y="2054967"/>
            <a:ext cx="553688" cy="661491"/>
          </a:xfrm>
          <a:prstGeom prst="rect">
            <a:avLst/>
          </a:prstGeom>
          <a:noFill/>
          <a:ln>
            <a:noFill/>
          </a:ln>
        </p:spPr>
      </p:pic>
    </p:spTree>
    <p:extLst>
      <p:ext uri="{BB962C8B-B14F-4D97-AF65-F5344CB8AC3E}">
        <p14:creationId xmlns:p14="http://schemas.microsoft.com/office/powerpoint/2010/main" val="2281785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92986"/>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Types of anxiety</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768518" y="1414962"/>
            <a:ext cx="10387161" cy="4524275"/>
          </a:xfrm>
          <a:prstGeom prst="rect">
            <a:avLst/>
          </a:prstGeom>
          <a:noFill/>
          <a:ln>
            <a:noFill/>
          </a:ln>
        </p:spPr>
        <p:txBody>
          <a:bodyPr spcFirstLastPara="1" wrap="square" lIns="91425" tIns="45700" rIns="91425" bIns="45700" anchor="t" anchorCtr="0">
            <a:spAutoFit/>
          </a:bodyPr>
          <a:lstStyle/>
          <a:p>
            <a:pPr>
              <a:spcAft>
                <a:spcPts val="600"/>
              </a:spcAft>
            </a:pPr>
            <a:r>
              <a:rPr lang="en-GB" sz="2400" dirty="0">
                <a:ea typeface="Open Sans" panose="020B0606030504020204" pitchFamily="34" charset="0"/>
                <a:cs typeface="Open Sans" panose="020B0606030504020204" pitchFamily="34" charset="0"/>
              </a:rPr>
              <a:t>There are different types of anxiety, these are the most common in children:</a:t>
            </a:r>
          </a:p>
          <a:p>
            <a:pPr marL="342900" indent="-342900">
              <a:spcAft>
                <a:spcPts val="600"/>
              </a:spcAft>
              <a:buFont typeface="Arial" panose="020B0604020202020204" pitchFamily="34" charset="0"/>
              <a:buChar char="•"/>
            </a:pPr>
            <a:endParaRPr lang="en-GB" sz="2400" dirty="0">
              <a:ea typeface="Open Sans" panose="020B0606030504020204" pitchFamily="34" charset="0"/>
              <a:cs typeface="Open Sans" panose="020B0606030504020204" pitchFamily="34" charset="0"/>
            </a:endParaRP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Generalised anxiety – “a bit of a worrier”</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Anxiety in social situations (meeting new people, school performance)</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Anxiety about being apart from parents/carers (separation)</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Phobias (e.g. spiders, dogs, heights, the dark)</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Panic attacks (overwhelming physical symptoms)</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Obsessive thoughts and behaviours (repetition, ‘needing’ things a certain way/in a certain order)</a:t>
            </a:r>
          </a:p>
          <a:p>
            <a:pPr marL="457200" marR="0" lvl="0" indent="-457200" rtl="0">
              <a:spcBef>
                <a:spcPts val="0"/>
              </a:spcBef>
              <a:spcAft>
                <a:spcPts val="0"/>
              </a:spcAft>
              <a:buFont typeface="Wingdings" panose="05000000000000000000" pitchFamily="2" charset="2"/>
              <a:buChar char="Ø"/>
            </a:pPr>
            <a:endParaRPr lang="en-GB" sz="3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Rockwell"/>
            </a:endParaRP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spTree>
    <p:extLst>
      <p:ext uri="{BB962C8B-B14F-4D97-AF65-F5344CB8AC3E}">
        <p14:creationId xmlns:p14="http://schemas.microsoft.com/office/powerpoint/2010/main" val="12288321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08906"/>
            <a:ext cx="11035697"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Why do we get these feelings in our body?</a:t>
            </a: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grpSp>
        <p:nvGrpSpPr>
          <p:cNvPr id="19" name="Group 18"/>
          <p:cNvGrpSpPr/>
          <p:nvPr/>
        </p:nvGrpSpPr>
        <p:grpSpPr>
          <a:xfrm>
            <a:off x="6058515" y="3575708"/>
            <a:ext cx="4592763" cy="1354606"/>
            <a:chOff x="4716016" y="1964550"/>
            <a:chExt cx="4266389" cy="1238722"/>
          </a:xfrm>
        </p:grpSpPr>
        <p:sp>
          <p:nvSpPr>
            <p:cNvPr id="20" name="Rectangle 19"/>
            <p:cNvSpPr/>
            <p:nvPr/>
          </p:nvSpPr>
          <p:spPr>
            <a:xfrm>
              <a:off x="6156176" y="2510775"/>
              <a:ext cx="2826229" cy="692497"/>
            </a:xfrm>
            <a:prstGeom prst="rect">
              <a:avLst/>
            </a:prstGeom>
          </p:spPr>
          <p:txBody>
            <a:bodyPr wrap="square">
              <a:spAutoFit/>
            </a:bodyPr>
            <a:lstStyle/>
            <a:p>
              <a:r>
                <a:rPr lang="en-US" sz="1300" b="1" dirty="0">
                  <a:solidFill>
                    <a:schemeClr val="tx1"/>
                  </a:solidFill>
                  <a:latin typeface="Calibri" panose="020F0502020204030204" pitchFamily="34" charset="0"/>
                  <a:cs typeface="Calibri" panose="020F0502020204030204" pitchFamily="34" charset="0"/>
                </a:rPr>
                <a:t>HEART: </a:t>
              </a:r>
              <a:r>
                <a:rPr lang="en-US" sz="1300" dirty="0">
                  <a:solidFill>
                    <a:schemeClr val="tx1"/>
                  </a:solidFill>
                  <a:latin typeface="Calibri" panose="020F0502020204030204" pitchFamily="34" charset="0"/>
                  <a:cs typeface="Calibri" panose="020F0502020204030204" pitchFamily="34" charset="0"/>
                </a:rPr>
                <a:t>Your heart begins to beat faster and harder to pump blood to your major muscles to use for energy. </a:t>
              </a:r>
              <a:endParaRPr lang="en-GB" sz="1300" dirty="0">
                <a:solidFill>
                  <a:schemeClr val="tx1"/>
                </a:solidFill>
                <a:latin typeface="Calibri" panose="020F0502020204030204" pitchFamily="34" charset="0"/>
                <a:cs typeface="Calibri" panose="020F0502020204030204" pitchFamily="34" charset="0"/>
              </a:endParaRPr>
            </a:p>
          </p:txBody>
        </p:sp>
        <p:cxnSp>
          <p:nvCxnSpPr>
            <p:cNvPr id="21" name="Straight Connector 20"/>
            <p:cNvCxnSpPr/>
            <p:nvPr/>
          </p:nvCxnSpPr>
          <p:spPr>
            <a:xfrm>
              <a:off x="4716016" y="1964550"/>
              <a:ext cx="1440160" cy="58806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1726821" y="3642022"/>
            <a:ext cx="3626153" cy="757281"/>
            <a:chOff x="107504" y="2654791"/>
            <a:chExt cx="3368469" cy="692497"/>
          </a:xfrm>
        </p:grpSpPr>
        <p:cxnSp>
          <p:nvCxnSpPr>
            <p:cNvPr id="23" name="Straight Connector 22"/>
            <p:cNvCxnSpPr/>
            <p:nvPr/>
          </p:nvCxnSpPr>
          <p:spPr>
            <a:xfrm flipV="1">
              <a:off x="2756463" y="2820980"/>
              <a:ext cx="719510" cy="19800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107504" y="2654791"/>
              <a:ext cx="2656375" cy="692497"/>
            </a:xfrm>
            <a:prstGeom prst="rect">
              <a:avLst/>
            </a:prstGeom>
          </p:spPr>
          <p:txBody>
            <a:bodyPr wrap="square">
              <a:spAutoFit/>
            </a:bodyPr>
            <a:lstStyle/>
            <a:p>
              <a:r>
                <a:rPr lang="en-US" sz="1300" b="1" dirty="0">
                  <a:solidFill>
                    <a:schemeClr val="tx1"/>
                  </a:solidFill>
                  <a:latin typeface="Calibri" panose="020F0502020204030204" pitchFamily="34" charset="0"/>
                  <a:cs typeface="Calibri" panose="020F0502020204030204" pitchFamily="34" charset="0"/>
                </a:rPr>
                <a:t>SWEATING: </a:t>
              </a:r>
              <a:r>
                <a:rPr lang="en-US" sz="1300" dirty="0">
                  <a:solidFill>
                    <a:schemeClr val="tx1"/>
                  </a:solidFill>
                  <a:latin typeface="Calibri" panose="020F0502020204030204" pitchFamily="34" charset="0"/>
                  <a:cs typeface="Calibri" panose="020F0502020204030204" pitchFamily="34" charset="0"/>
                </a:rPr>
                <a:t>Sweating increases</a:t>
              </a:r>
              <a:r>
                <a:rPr lang="en-US" sz="1300" dirty="0">
                  <a:latin typeface="Calibri" panose="020F0502020204030204" pitchFamily="34" charset="0"/>
                  <a:cs typeface="Calibri" panose="020F0502020204030204" pitchFamily="34" charset="0"/>
                </a:rPr>
                <a:t> to cool us down in preparation for ‘fighting’ or ‘running’.</a:t>
              </a:r>
              <a:endParaRPr lang="en-GB" sz="1300" dirty="0">
                <a:solidFill>
                  <a:schemeClr val="tx1"/>
                </a:solidFill>
                <a:latin typeface="Calibri" panose="020F0502020204030204" pitchFamily="34" charset="0"/>
                <a:cs typeface="Calibri" panose="020F0502020204030204" pitchFamily="34" charset="0"/>
              </a:endParaRPr>
            </a:p>
          </p:txBody>
        </p:sp>
      </p:grpSp>
      <p:grpSp>
        <p:nvGrpSpPr>
          <p:cNvPr id="25" name="Group 24"/>
          <p:cNvGrpSpPr/>
          <p:nvPr/>
        </p:nvGrpSpPr>
        <p:grpSpPr>
          <a:xfrm>
            <a:off x="5939719" y="2731790"/>
            <a:ext cx="4340926" cy="1194822"/>
            <a:chOff x="4716016" y="1368056"/>
            <a:chExt cx="4032448" cy="1092607"/>
          </a:xfrm>
        </p:grpSpPr>
        <p:cxnSp>
          <p:nvCxnSpPr>
            <p:cNvPr id="26" name="Straight Connector 25"/>
            <p:cNvCxnSpPr/>
            <p:nvPr/>
          </p:nvCxnSpPr>
          <p:spPr>
            <a:xfrm flipV="1">
              <a:off x="4716016" y="1774726"/>
              <a:ext cx="1494251" cy="18982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6210266" y="1368056"/>
              <a:ext cx="2538198" cy="1092607"/>
            </a:xfrm>
            <a:prstGeom prst="rect">
              <a:avLst/>
            </a:prstGeom>
          </p:spPr>
          <p:txBody>
            <a:bodyPr wrap="square">
              <a:spAutoFit/>
            </a:bodyPr>
            <a:lstStyle/>
            <a:p>
              <a:r>
                <a:rPr lang="en-US" sz="1300" b="1" dirty="0">
                  <a:latin typeface="Calibri" panose="020F0502020204030204" pitchFamily="34" charset="0"/>
                  <a:cs typeface="Calibri" panose="020F0502020204030204" pitchFamily="34" charset="0"/>
                </a:rPr>
                <a:t>FAST/SHALLOW BREATHING</a:t>
              </a:r>
              <a:r>
                <a:rPr lang="en-US" sz="1300" b="1" dirty="0">
                  <a:solidFill>
                    <a:schemeClr val="tx1"/>
                  </a:solidFill>
                  <a:latin typeface="Calibri" panose="020F0502020204030204" pitchFamily="34" charset="0"/>
                  <a:cs typeface="Calibri" panose="020F0502020204030204" pitchFamily="34" charset="0"/>
                </a:rPr>
                <a:t>: </a:t>
              </a:r>
              <a:r>
                <a:rPr lang="en-US" sz="1300" dirty="0">
                  <a:solidFill>
                    <a:schemeClr val="tx1"/>
                  </a:solidFill>
                  <a:latin typeface="Calibri" panose="020F0502020204030204" pitchFamily="34" charset="0"/>
                  <a:cs typeface="Calibri" panose="020F0502020204030204" pitchFamily="34" charset="0"/>
                </a:rPr>
                <a:t>Your breathing rate increases </a:t>
              </a:r>
              <a:r>
                <a:rPr lang="en-US" sz="1300" dirty="0">
                  <a:latin typeface="Calibri" panose="020F0502020204030204" pitchFamily="34" charset="0"/>
                  <a:cs typeface="Calibri" panose="020F0502020204030204" pitchFamily="34" charset="0"/>
                </a:rPr>
                <a:t>to increase oxygen in your blood. This </a:t>
              </a:r>
              <a:r>
                <a:rPr lang="en-US" sz="1300" dirty="0">
                  <a:solidFill>
                    <a:schemeClr val="tx1"/>
                  </a:solidFill>
                  <a:latin typeface="Calibri" panose="020F0502020204030204" pitchFamily="34" charset="0"/>
                  <a:cs typeface="Calibri" panose="020F0502020204030204" pitchFamily="34" charset="0"/>
                </a:rPr>
                <a:t>can sometimes make us light-headed</a:t>
              </a:r>
              <a:r>
                <a:rPr lang="en-US" sz="1300" b="1" dirty="0">
                  <a:solidFill>
                    <a:schemeClr val="tx1"/>
                  </a:solidFill>
                  <a:latin typeface="Calibri" panose="020F0502020204030204" pitchFamily="34" charset="0"/>
                  <a:cs typeface="Calibri" panose="020F0502020204030204" pitchFamily="34" charset="0"/>
                </a:rPr>
                <a:t>.</a:t>
              </a:r>
              <a:endParaRPr lang="en-GB" sz="1300" dirty="0">
                <a:solidFill>
                  <a:schemeClr val="tx1"/>
                </a:solidFill>
                <a:latin typeface="Calibri" panose="020F0502020204030204" pitchFamily="34" charset="0"/>
                <a:cs typeface="Calibri" panose="020F0502020204030204" pitchFamily="34" charset="0"/>
              </a:endParaRPr>
            </a:p>
          </p:txBody>
        </p:sp>
      </p:grpSp>
      <p:grpSp>
        <p:nvGrpSpPr>
          <p:cNvPr id="28" name="Group 27"/>
          <p:cNvGrpSpPr/>
          <p:nvPr/>
        </p:nvGrpSpPr>
        <p:grpSpPr>
          <a:xfrm>
            <a:off x="2124559" y="2496109"/>
            <a:ext cx="4048063" cy="757281"/>
            <a:chOff x="792774" y="1630729"/>
            <a:chExt cx="3760397" cy="692497"/>
          </a:xfrm>
        </p:grpSpPr>
        <p:sp>
          <p:nvSpPr>
            <p:cNvPr id="29" name="Rectangle 28"/>
            <p:cNvSpPr/>
            <p:nvPr/>
          </p:nvSpPr>
          <p:spPr>
            <a:xfrm>
              <a:off x="792774" y="1630729"/>
              <a:ext cx="2651835" cy="692497"/>
            </a:xfrm>
            <a:prstGeom prst="rect">
              <a:avLst/>
            </a:prstGeom>
          </p:spPr>
          <p:txBody>
            <a:bodyPr wrap="square">
              <a:spAutoFit/>
            </a:bodyPr>
            <a:lstStyle/>
            <a:p>
              <a:r>
                <a:rPr lang="en-US" sz="1300" b="1" dirty="0">
                  <a:solidFill>
                    <a:schemeClr val="tx1"/>
                  </a:solidFill>
                  <a:latin typeface="Calibri" panose="020F0502020204030204" pitchFamily="34" charset="0"/>
                  <a:cs typeface="Calibri" panose="020F0502020204030204" pitchFamily="34" charset="0"/>
                </a:rPr>
                <a:t>DRY MOUTH: </a:t>
              </a:r>
              <a:r>
                <a:rPr lang="en-US" sz="1300" dirty="0">
                  <a:solidFill>
                    <a:schemeClr val="tx1"/>
                  </a:solidFill>
                  <a:latin typeface="Calibri" panose="020F0502020204030204" pitchFamily="34" charset="0"/>
                  <a:cs typeface="Calibri" panose="020F0502020204030204" pitchFamily="34" charset="0"/>
                </a:rPr>
                <a:t>There is decreased flow of saliva as energy is diverted toward the muscles.</a:t>
              </a:r>
              <a:endParaRPr lang="en-GB" sz="1300" dirty="0">
                <a:solidFill>
                  <a:schemeClr val="tx1"/>
                </a:solidFill>
                <a:latin typeface="Calibri" panose="020F0502020204030204" pitchFamily="34" charset="0"/>
                <a:cs typeface="Calibri" panose="020F0502020204030204" pitchFamily="34" charset="0"/>
              </a:endParaRPr>
            </a:p>
          </p:txBody>
        </p:sp>
        <p:cxnSp>
          <p:nvCxnSpPr>
            <p:cNvPr id="30" name="Straight Connector 29"/>
            <p:cNvCxnSpPr/>
            <p:nvPr/>
          </p:nvCxnSpPr>
          <p:spPr>
            <a:xfrm flipV="1">
              <a:off x="3316404" y="1648402"/>
              <a:ext cx="1236767" cy="20311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1" name="Group 30"/>
          <p:cNvGrpSpPr/>
          <p:nvPr/>
        </p:nvGrpSpPr>
        <p:grpSpPr>
          <a:xfrm>
            <a:off x="2149350" y="4728191"/>
            <a:ext cx="3588674" cy="1139243"/>
            <a:chOff x="824139" y="3302863"/>
            <a:chExt cx="3333653" cy="1041783"/>
          </a:xfrm>
        </p:grpSpPr>
        <p:cxnSp>
          <p:nvCxnSpPr>
            <p:cNvPr id="32" name="Straight Connector 31"/>
            <p:cNvCxnSpPr/>
            <p:nvPr/>
          </p:nvCxnSpPr>
          <p:spPr>
            <a:xfrm flipV="1">
              <a:off x="3115934" y="3302863"/>
              <a:ext cx="1041858" cy="49163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824139" y="3452094"/>
              <a:ext cx="2291795" cy="892552"/>
            </a:xfrm>
            <a:prstGeom prst="rect">
              <a:avLst/>
            </a:prstGeom>
          </p:spPr>
          <p:txBody>
            <a:bodyPr wrap="square">
              <a:spAutoFit/>
            </a:bodyPr>
            <a:lstStyle/>
            <a:p>
              <a:r>
                <a:rPr lang="en-US" sz="1300" b="1" dirty="0">
                  <a:solidFill>
                    <a:schemeClr val="tx1"/>
                  </a:solidFill>
                  <a:latin typeface="Calibri" panose="020F0502020204030204" pitchFamily="34" charset="0"/>
                  <a:cs typeface="Calibri" panose="020F0502020204030204" pitchFamily="34" charset="0"/>
                </a:rPr>
                <a:t>TENSE MUSCLES: </a:t>
              </a:r>
              <a:r>
                <a:rPr lang="en-US" sz="1300" dirty="0">
                  <a:solidFill>
                    <a:schemeClr val="tx1"/>
                  </a:solidFill>
                  <a:latin typeface="Calibri" panose="020F0502020204030204" pitchFamily="34" charset="0"/>
                  <a:cs typeface="Calibri" panose="020F0502020204030204" pitchFamily="34" charset="0"/>
                </a:rPr>
                <a:t>Increased blood and energy flow to your major muscles to help you to fight or run away.</a:t>
              </a:r>
              <a:endParaRPr lang="en-GB" sz="1300" dirty="0">
                <a:solidFill>
                  <a:schemeClr val="tx1"/>
                </a:solidFill>
                <a:latin typeface="Calibri" panose="020F0502020204030204" pitchFamily="34" charset="0"/>
                <a:cs typeface="Calibri" panose="020F0502020204030204" pitchFamily="34" charset="0"/>
              </a:endParaRPr>
            </a:p>
          </p:txBody>
        </p:sp>
      </p:grpSp>
      <p:grpSp>
        <p:nvGrpSpPr>
          <p:cNvPr id="34" name="Group 33"/>
          <p:cNvGrpSpPr/>
          <p:nvPr/>
        </p:nvGrpSpPr>
        <p:grpSpPr>
          <a:xfrm>
            <a:off x="6147340" y="1768454"/>
            <a:ext cx="3342627" cy="757281"/>
            <a:chOff x="4572000" y="322079"/>
            <a:chExt cx="3105091" cy="692497"/>
          </a:xfrm>
        </p:grpSpPr>
        <p:sp>
          <p:nvSpPr>
            <p:cNvPr id="35" name="Rectangle 34"/>
            <p:cNvSpPr/>
            <p:nvPr/>
          </p:nvSpPr>
          <p:spPr>
            <a:xfrm>
              <a:off x="5607115" y="322079"/>
              <a:ext cx="2069976" cy="692497"/>
            </a:xfrm>
            <a:prstGeom prst="rect">
              <a:avLst/>
            </a:prstGeom>
          </p:spPr>
          <p:txBody>
            <a:bodyPr wrap="square">
              <a:spAutoFit/>
            </a:bodyPr>
            <a:lstStyle/>
            <a:p>
              <a:r>
                <a:rPr lang="en-US" sz="1300" b="1" dirty="0">
                  <a:latin typeface="Calibri" panose="020F0502020204030204" pitchFamily="34" charset="0"/>
                  <a:cs typeface="Calibri" panose="020F0502020204030204" pitchFamily="34" charset="0"/>
                </a:rPr>
                <a:t>THOUGHTS RACING:</a:t>
              </a:r>
            </a:p>
            <a:p>
              <a:r>
                <a:rPr lang="en-US" sz="1300" b="1" dirty="0">
                  <a:solidFill>
                    <a:schemeClr val="tx1"/>
                  </a:solidFill>
                  <a:latin typeface="Calibri" panose="020F0502020204030204" pitchFamily="34" charset="0"/>
                  <a:cs typeface="Calibri" panose="020F0502020204030204" pitchFamily="34" charset="0"/>
                </a:rPr>
                <a:t> </a:t>
              </a:r>
              <a:r>
                <a:rPr lang="en-US" sz="1300" dirty="0">
                  <a:solidFill>
                    <a:schemeClr val="tx1"/>
                  </a:solidFill>
                  <a:latin typeface="Calibri" panose="020F0502020204030204" pitchFamily="34" charset="0"/>
                  <a:cs typeface="Calibri" panose="020F0502020204030204" pitchFamily="34" charset="0"/>
                </a:rPr>
                <a:t>Alertness increases for quick decision making.</a:t>
              </a:r>
              <a:r>
                <a:rPr lang="en-US" sz="1300" b="1" dirty="0">
                  <a:solidFill>
                    <a:schemeClr val="tx1"/>
                  </a:solidFill>
                  <a:latin typeface="Calibri" panose="020F0502020204030204" pitchFamily="34" charset="0"/>
                  <a:cs typeface="Calibri" panose="020F0502020204030204" pitchFamily="34" charset="0"/>
                </a:rPr>
                <a:t> </a:t>
              </a:r>
              <a:endParaRPr lang="en-GB" sz="1300" dirty="0">
                <a:solidFill>
                  <a:schemeClr val="tx1"/>
                </a:solidFill>
                <a:latin typeface="Calibri" panose="020F0502020204030204" pitchFamily="34" charset="0"/>
                <a:cs typeface="Calibri" panose="020F0502020204030204" pitchFamily="34" charset="0"/>
              </a:endParaRPr>
            </a:p>
          </p:txBody>
        </p:sp>
        <p:cxnSp>
          <p:nvCxnSpPr>
            <p:cNvPr id="36" name="Straight Connector 35"/>
            <p:cNvCxnSpPr/>
            <p:nvPr/>
          </p:nvCxnSpPr>
          <p:spPr>
            <a:xfrm>
              <a:off x="4572000" y="694640"/>
              <a:ext cx="103511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6032023" y="4025204"/>
            <a:ext cx="4312538" cy="1955792"/>
            <a:chOff x="4572000" y="2410311"/>
            <a:chExt cx="4006078" cy="1908534"/>
          </a:xfrm>
        </p:grpSpPr>
        <p:sp>
          <p:nvSpPr>
            <p:cNvPr id="38" name="Rectangle 37"/>
            <p:cNvSpPr/>
            <p:nvPr/>
          </p:nvSpPr>
          <p:spPr>
            <a:xfrm>
              <a:off x="5960841" y="3579862"/>
              <a:ext cx="2617237" cy="738983"/>
            </a:xfrm>
            <a:prstGeom prst="rect">
              <a:avLst/>
            </a:prstGeom>
          </p:spPr>
          <p:txBody>
            <a:bodyPr wrap="square">
              <a:spAutoFit/>
            </a:bodyPr>
            <a:lstStyle/>
            <a:p>
              <a:r>
                <a:rPr lang="en-US" sz="1300" b="1" dirty="0">
                  <a:solidFill>
                    <a:schemeClr val="tx1"/>
                  </a:solidFill>
                  <a:latin typeface="Calibri" panose="020F0502020204030204" pitchFamily="34" charset="0"/>
                  <a:cs typeface="Calibri" panose="020F0502020204030204" pitchFamily="34" charset="0"/>
                </a:rPr>
                <a:t>NAUSEA/‘BUTTERFLIES’ IN STOMACH: </a:t>
              </a:r>
              <a:r>
                <a:rPr lang="en-US" sz="1300" dirty="0">
                  <a:latin typeface="Calibri" panose="020F0502020204030204" pitchFamily="34" charset="0"/>
                  <a:cs typeface="Calibri" panose="020F0502020204030204" pitchFamily="34" charset="0"/>
                </a:rPr>
                <a:t>Digestion </a:t>
              </a:r>
              <a:r>
                <a:rPr lang="en-US" sz="1300" dirty="0">
                  <a:solidFill>
                    <a:schemeClr val="tx1"/>
                  </a:solidFill>
                  <a:latin typeface="Calibri" panose="020F0502020204030204" pitchFamily="34" charset="0"/>
                  <a:cs typeface="Calibri" panose="020F0502020204030204" pitchFamily="34" charset="0"/>
                </a:rPr>
                <a:t>slows down as blood supply is </a:t>
              </a:r>
              <a:r>
                <a:rPr lang="en-US" sz="1300" dirty="0">
                  <a:latin typeface="Calibri" panose="020F0502020204030204" pitchFamily="34" charset="0"/>
                  <a:cs typeface="Calibri" panose="020F0502020204030204" pitchFamily="34" charset="0"/>
                </a:rPr>
                <a:t>diverted elsewhere</a:t>
              </a:r>
              <a:r>
                <a:rPr lang="en-US" sz="1300" dirty="0">
                  <a:solidFill>
                    <a:schemeClr val="tx1"/>
                  </a:solidFill>
                  <a:latin typeface="Calibri" panose="020F0502020204030204" pitchFamily="34" charset="0"/>
                  <a:cs typeface="Calibri" panose="020F0502020204030204" pitchFamily="34" charset="0"/>
                </a:rPr>
                <a:t>. </a:t>
              </a:r>
              <a:endParaRPr lang="en-GB" sz="1300" dirty="0">
                <a:solidFill>
                  <a:schemeClr val="tx1"/>
                </a:solidFill>
                <a:latin typeface="Calibri" panose="020F0502020204030204" pitchFamily="34" charset="0"/>
                <a:cs typeface="Calibri" panose="020F0502020204030204" pitchFamily="34" charset="0"/>
              </a:endParaRPr>
            </a:p>
          </p:txBody>
        </p:sp>
        <p:cxnSp>
          <p:nvCxnSpPr>
            <p:cNvPr id="39" name="Straight Connector 38"/>
            <p:cNvCxnSpPr/>
            <p:nvPr/>
          </p:nvCxnSpPr>
          <p:spPr>
            <a:xfrm>
              <a:off x="4572000" y="2410311"/>
              <a:ext cx="1415211" cy="142431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40" name="Google Shape;181;p8" descr="Image result for body map"/>
          <p:cNvPicPr preferRelativeResize="0"/>
          <p:nvPr/>
        </p:nvPicPr>
        <p:blipFill rotWithShape="1">
          <a:blip r:embed="rId4">
            <a:alphaModFix/>
          </a:blip>
          <a:srcRect/>
          <a:stretch/>
        </p:blipFill>
        <p:spPr>
          <a:xfrm>
            <a:off x="4633464" y="1330882"/>
            <a:ext cx="3015198" cy="5144110"/>
          </a:xfrm>
          <a:prstGeom prst="rect">
            <a:avLst/>
          </a:prstGeom>
          <a:noFill/>
          <a:ln>
            <a:noFill/>
          </a:ln>
        </p:spPr>
      </p:pic>
    </p:spTree>
    <p:extLst>
      <p:ext uri="{BB962C8B-B14F-4D97-AF65-F5344CB8AC3E}">
        <p14:creationId xmlns:p14="http://schemas.microsoft.com/office/powerpoint/2010/main" val="111460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par>
                                <p:cTn id="8" presetID="22" presetClass="entr" presetSubtype="8"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left)">
                                      <p:cBhvr>
                                        <p:cTn id="10" dur="500"/>
                                        <p:tgtEl>
                                          <p:spTgt spid="25"/>
                                        </p:tgtEl>
                                      </p:cBhvr>
                                    </p:animEffect>
                                  </p:childTnLst>
                                </p:cTn>
                              </p:par>
                              <p:par>
                                <p:cTn id="11" presetID="22" presetClass="entr" presetSubtype="8"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wipe(left)">
                                      <p:cBhvr>
                                        <p:cTn id="13" dur="500"/>
                                        <p:tgtEl>
                                          <p:spTgt spid="34"/>
                                        </p:tgtEl>
                                      </p:cBhvr>
                                    </p:animEffect>
                                  </p:childTnLst>
                                </p:cTn>
                              </p:par>
                              <p:par>
                                <p:cTn id="14" presetID="22" presetClass="entr" presetSubtype="8"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left)">
                                      <p:cBhvr>
                                        <p:cTn id="16" dur="50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19"/>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25"/>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34"/>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37"/>
                                        </p:tgtEl>
                                        <p:attrNameLst>
                                          <p:attrName>style.visibility</p:attrName>
                                        </p:attrNameLst>
                                      </p:cBhvr>
                                      <p:to>
                                        <p:strVal val="hidden"/>
                                      </p:to>
                                    </p:set>
                                  </p:childTnLst>
                                </p:cTn>
                              </p:par>
                              <p:par>
                                <p:cTn id="27" presetID="22" presetClass="entr" presetSubtype="2"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right)">
                                      <p:cBhvr>
                                        <p:cTn id="29" dur="500"/>
                                        <p:tgtEl>
                                          <p:spTgt spid="22"/>
                                        </p:tgtEl>
                                      </p:cBhvr>
                                    </p:animEffect>
                                  </p:childTnLst>
                                </p:cTn>
                              </p:par>
                              <p:par>
                                <p:cTn id="30" presetID="22" presetClass="entr" presetSubtype="2"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right)">
                                      <p:cBhvr>
                                        <p:cTn id="32" dur="500"/>
                                        <p:tgtEl>
                                          <p:spTgt spid="28"/>
                                        </p:tgtEl>
                                      </p:cBhvr>
                                    </p:animEffect>
                                  </p:childTnLst>
                                </p:cTn>
                              </p:par>
                              <p:par>
                                <p:cTn id="33" presetID="22" presetClass="entr" presetSubtype="2" fill="hold"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right)">
                                      <p:cBhvr>
                                        <p:cTn id="35" dur="500"/>
                                        <p:tgtEl>
                                          <p:spTgt spid="31"/>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19"/>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34"/>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41" name="Google Shape;181;p8" descr="Image result for body map"/>
          <p:cNvPicPr preferRelativeResize="0"/>
          <p:nvPr/>
        </p:nvPicPr>
        <p:blipFill rotWithShape="1">
          <a:blip r:embed="rId4">
            <a:alphaModFix/>
          </a:blip>
          <a:srcRect/>
          <a:stretch/>
        </p:blipFill>
        <p:spPr>
          <a:xfrm>
            <a:off x="6582204" y="1789471"/>
            <a:ext cx="3181228" cy="4581605"/>
          </a:xfrm>
          <a:prstGeom prst="rect">
            <a:avLst/>
          </a:prstGeom>
          <a:noFill/>
          <a:ln>
            <a:noFill/>
          </a:ln>
        </p:spPr>
      </p:pic>
      <p:pic>
        <p:nvPicPr>
          <p:cNvPr id="42" name="Google Shape;184;p8" descr="Image result for try this out"/>
          <p:cNvPicPr preferRelativeResize="0"/>
          <p:nvPr/>
        </p:nvPicPr>
        <p:blipFill rotWithShape="1">
          <a:blip r:embed="rId5">
            <a:alphaModFix/>
          </a:blip>
          <a:srcRect b="9694"/>
          <a:stretch/>
        </p:blipFill>
        <p:spPr>
          <a:xfrm>
            <a:off x="8285189" y="645152"/>
            <a:ext cx="2358023" cy="1227961"/>
          </a:xfrm>
          <a:prstGeom prst="rect">
            <a:avLst/>
          </a:prstGeom>
          <a:noFill/>
          <a:ln>
            <a:noFill/>
          </a:ln>
        </p:spPr>
      </p:pic>
      <p:sp>
        <p:nvSpPr>
          <p:cNvPr id="43" name="Google Shape;179;p8"/>
          <p:cNvSpPr txBox="1"/>
          <p:nvPr/>
        </p:nvSpPr>
        <p:spPr>
          <a:xfrm>
            <a:off x="798786" y="413609"/>
            <a:ext cx="6487861"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ea typeface="Open Sans" panose="020B0606030504020204" pitchFamily="34" charset="0"/>
                <a:cs typeface="Open Sans" panose="020B0606030504020204" pitchFamily="34" charset="0"/>
                <a:sym typeface="Rockwell"/>
              </a:rPr>
              <a:t>Draw a body map and talk with your child about what funny or uncomfortable feelings they get in their body when they feel worried/anxious and why they get these feelings.</a:t>
            </a:r>
            <a:endParaRPr sz="2400" dirty="0">
              <a:solidFill>
                <a:schemeClr val="dk1"/>
              </a:solidFill>
              <a:ea typeface="Open Sans" panose="020B0606030504020204" pitchFamily="34" charset="0"/>
              <a:cs typeface="Open Sans" panose="020B0606030504020204" pitchFamily="34" charset="0"/>
              <a:sym typeface="Rockwell"/>
            </a:endParaRPr>
          </a:p>
        </p:txBody>
      </p:sp>
      <p:sp>
        <p:nvSpPr>
          <p:cNvPr id="44" name="Google Shape;182;p8"/>
          <p:cNvSpPr txBox="1"/>
          <p:nvPr/>
        </p:nvSpPr>
        <p:spPr>
          <a:xfrm>
            <a:off x="798786" y="2634743"/>
            <a:ext cx="4752528" cy="19389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dk1"/>
                </a:solidFill>
                <a:ea typeface="Open Sans" panose="020B0606030504020204" pitchFamily="34" charset="0"/>
                <a:cs typeface="Open Sans" panose="020B0606030504020204" pitchFamily="34" charset="0"/>
                <a:sym typeface="Rockwell"/>
              </a:rPr>
              <a:t>This will help them understand that these feelings are:</a:t>
            </a:r>
          </a:p>
          <a:p>
            <a:pPr marL="342900" marR="0" lvl="0" indent="-342900" algn="l" rtl="0">
              <a:spcBef>
                <a:spcPts val="0"/>
              </a:spcBef>
              <a:spcAft>
                <a:spcPts val="0"/>
              </a:spcAft>
              <a:buClr>
                <a:schemeClr val="dk1"/>
              </a:buClr>
              <a:buSzPts val="2000"/>
              <a:buFont typeface="Rockwell"/>
              <a:buAutoNum type="alphaLcParenR"/>
            </a:pPr>
            <a:r>
              <a:rPr lang="en-GB" sz="2400" dirty="0">
                <a:solidFill>
                  <a:schemeClr val="dk1"/>
                </a:solidFill>
                <a:ea typeface="Open Sans" panose="020B0606030504020204" pitchFamily="34" charset="0"/>
                <a:cs typeface="Open Sans" panose="020B0606030504020204" pitchFamily="34" charset="0"/>
                <a:sym typeface="Rockwell"/>
              </a:rPr>
              <a:t>Related to their worries/fears</a:t>
            </a:r>
            <a:endParaRPr sz="2400" dirty="0">
              <a:ea typeface="Open Sans" panose="020B0606030504020204" pitchFamily="34" charset="0"/>
              <a:cs typeface="Open Sans" panose="020B0606030504020204" pitchFamily="34" charset="0"/>
            </a:endParaRPr>
          </a:p>
          <a:p>
            <a:pPr marL="342900" marR="0" lvl="0" indent="-342900" algn="l" rtl="0">
              <a:spcBef>
                <a:spcPts val="0"/>
              </a:spcBef>
              <a:spcAft>
                <a:spcPts val="0"/>
              </a:spcAft>
              <a:buClr>
                <a:schemeClr val="dk1"/>
              </a:buClr>
              <a:buSzPts val="2000"/>
              <a:buFont typeface="Rockwell"/>
              <a:buAutoNum type="alphaLcParenR"/>
            </a:pPr>
            <a:r>
              <a:rPr lang="en-GB" sz="2400" dirty="0">
                <a:solidFill>
                  <a:schemeClr val="dk1"/>
                </a:solidFill>
                <a:ea typeface="Open Sans" panose="020B0606030504020204" pitchFamily="34" charset="0"/>
                <a:cs typeface="Open Sans" panose="020B0606030504020204" pitchFamily="34" charset="0"/>
                <a:sym typeface="Rockwell"/>
              </a:rPr>
              <a:t>Normal</a:t>
            </a:r>
          </a:p>
          <a:p>
            <a:pPr marL="342900" marR="0" lvl="0" indent="-342900" algn="l" rtl="0">
              <a:spcBef>
                <a:spcPts val="0"/>
              </a:spcBef>
              <a:spcAft>
                <a:spcPts val="0"/>
              </a:spcAft>
              <a:buClr>
                <a:schemeClr val="dk1"/>
              </a:buClr>
              <a:buSzPts val="2000"/>
              <a:buFont typeface="Rockwell"/>
              <a:buAutoNum type="alphaLcParenR"/>
            </a:pPr>
            <a:r>
              <a:rPr lang="en-GB" sz="2400" dirty="0">
                <a:solidFill>
                  <a:schemeClr val="dk1"/>
                </a:solidFill>
                <a:ea typeface="Open Sans" panose="020B0606030504020204" pitchFamily="34" charset="0"/>
                <a:cs typeface="Open Sans" panose="020B0606030504020204" pitchFamily="34" charset="0"/>
                <a:sym typeface="Rockwell"/>
              </a:rPr>
              <a:t>Not dangerous</a:t>
            </a:r>
            <a:endParaRPr sz="2400" dirty="0">
              <a:solidFill>
                <a:schemeClr val="dk1"/>
              </a:solidFill>
              <a:ea typeface="Open Sans" panose="020B0606030504020204" pitchFamily="34" charset="0"/>
              <a:cs typeface="Open Sans" panose="020B0606030504020204" pitchFamily="34" charset="0"/>
              <a:sym typeface="Rockwell"/>
            </a:endParaRPr>
          </a:p>
        </p:txBody>
      </p:sp>
      <p:sp>
        <p:nvSpPr>
          <p:cNvPr id="45" name="Google Shape;183;p8"/>
          <p:cNvSpPr txBox="1"/>
          <p:nvPr/>
        </p:nvSpPr>
        <p:spPr>
          <a:xfrm>
            <a:off x="798786" y="4834087"/>
            <a:ext cx="5044095"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009999"/>
                </a:solidFill>
                <a:ea typeface="Open Sans" panose="020B0606030504020204" pitchFamily="34" charset="0"/>
                <a:cs typeface="Open Sans" panose="020B0606030504020204" pitchFamily="34" charset="0"/>
                <a:sym typeface="Rockwell"/>
              </a:rPr>
              <a:t>TOP TIP</a:t>
            </a:r>
            <a:r>
              <a:rPr lang="en-GB" sz="2400" dirty="0">
                <a:solidFill>
                  <a:schemeClr val="dk1"/>
                </a:solidFill>
                <a:ea typeface="Open Sans" panose="020B0606030504020204" pitchFamily="34" charset="0"/>
                <a:cs typeface="Open Sans" panose="020B0606030504020204" pitchFamily="34" charset="0"/>
                <a:sym typeface="Rockwell"/>
              </a:rPr>
              <a:t>: Tell them what how your body feels when </a:t>
            </a:r>
            <a:r>
              <a:rPr lang="en-GB" sz="2400" i="1" dirty="0">
                <a:solidFill>
                  <a:schemeClr val="dk1"/>
                </a:solidFill>
                <a:ea typeface="Open Sans" panose="020B0606030504020204" pitchFamily="34" charset="0"/>
                <a:cs typeface="Open Sans" panose="020B0606030504020204" pitchFamily="34" charset="0"/>
                <a:sym typeface="Rockwell"/>
              </a:rPr>
              <a:t>you</a:t>
            </a:r>
            <a:r>
              <a:rPr lang="en-GB" sz="2400" dirty="0">
                <a:solidFill>
                  <a:schemeClr val="dk1"/>
                </a:solidFill>
                <a:ea typeface="Open Sans" panose="020B0606030504020204" pitchFamily="34" charset="0"/>
                <a:cs typeface="Open Sans" panose="020B0606030504020204" pitchFamily="34" charset="0"/>
                <a:sym typeface="Rockwell"/>
              </a:rPr>
              <a:t> are worried and ask if they feel that too.</a:t>
            </a:r>
            <a:endParaRPr sz="2400" dirty="0">
              <a:solidFill>
                <a:schemeClr val="dk1"/>
              </a:solidFill>
              <a:ea typeface="Open Sans" panose="020B0606030504020204" pitchFamily="34" charset="0"/>
              <a:cs typeface="Open Sans" panose="020B0606030504020204" pitchFamily="34" charset="0"/>
              <a:sym typeface="Rockwell"/>
            </a:endParaRPr>
          </a:p>
        </p:txBody>
      </p:sp>
    </p:spTree>
    <p:extLst>
      <p:ext uri="{BB962C8B-B14F-4D97-AF65-F5344CB8AC3E}">
        <p14:creationId xmlns:p14="http://schemas.microsoft.com/office/powerpoint/2010/main" val="3534500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61455"/>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Anxiety example</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768517" y="1414962"/>
            <a:ext cx="8922021" cy="5339883"/>
          </a:xfrm>
          <a:prstGeom prst="rect">
            <a:avLst/>
          </a:prstGeom>
          <a:noFill/>
          <a:ln>
            <a:noFill/>
          </a:ln>
        </p:spPr>
        <p:txBody>
          <a:bodyPr spcFirstLastPara="1" wrap="square" lIns="91425" tIns="45700" rIns="91425" bIns="45700" anchor="t" anchorCtr="0">
            <a:spAutoFit/>
          </a:bodyPr>
          <a:lstStyle/>
          <a:p>
            <a:pPr>
              <a:spcAft>
                <a:spcPts val="600"/>
              </a:spcAft>
            </a:pPr>
            <a:r>
              <a:rPr lang="en-GB" sz="2800" dirty="0">
                <a:ea typeface="Open Sans" panose="020B0606030504020204" pitchFamily="34" charset="0"/>
                <a:cs typeface="Open Sans" panose="020B0606030504020204" pitchFamily="34" charset="0"/>
              </a:rPr>
              <a:t>Temi is in Year 3. She used to really enjoy going to school. </a:t>
            </a:r>
          </a:p>
          <a:p>
            <a:pPr>
              <a:spcAft>
                <a:spcPts val="600"/>
              </a:spcAft>
            </a:pPr>
            <a:endParaRPr lang="en-GB" sz="1600" dirty="0">
              <a:ea typeface="Open Sans" panose="020B0606030504020204" pitchFamily="34" charset="0"/>
              <a:cs typeface="Open Sans" panose="020B0606030504020204" pitchFamily="34" charset="0"/>
            </a:endParaRPr>
          </a:p>
          <a:p>
            <a:pPr>
              <a:spcAft>
                <a:spcPts val="600"/>
              </a:spcAft>
            </a:pPr>
            <a:r>
              <a:rPr lang="en-GB" sz="2800" dirty="0">
                <a:ea typeface="Open Sans" panose="020B0606030504020204" pitchFamily="34" charset="0"/>
                <a:cs typeface="Open Sans" panose="020B0606030504020204" pitchFamily="34" charset="0"/>
              </a:rPr>
              <a:t>Mum has noticed that when she drops Temi off at school, Temi is finding it harder to let go of her mum in the mornings. Sometimes she even cries at the school gate. </a:t>
            </a:r>
          </a:p>
          <a:p>
            <a:pPr>
              <a:spcAft>
                <a:spcPts val="600"/>
              </a:spcAft>
            </a:pPr>
            <a:endParaRPr lang="en-GB" sz="1600" dirty="0">
              <a:ea typeface="Open Sans" panose="020B0606030504020204" pitchFamily="34" charset="0"/>
              <a:cs typeface="Open Sans" panose="020B0606030504020204" pitchFamily="34" charset="0"/>
            </a:endParaRPr>
          </a:p>
          <a:p>
            <a:pPr>
              <a:spcAft>
                <a:spcPts val="600"/>
              </a:spcAft>
            </a:pPr>
            <a:r>
              <a:rPr lang="en-GB" sz="2800" dirty="0">
                <a:ea typeface="Open Sans" panose="020B0606030504020204" pitchFamily="34" charset="0"/>
                <a:cs typeface="Open Sans" panose="020B0606030504020204" pitchFamily="34" charset="0"/>
              </a:rPr>
              <a:t>Temi often complains of headaches and a tummy ache in the mornings before she would get ready to go to school. Sometimes she would ask mum and dad if she could stay at home because she is sick. When at home, Temi feels fine and no longer complains about feeling unwell.</a:t>
            </a:r>
          </a:p>
          <a:p>
            <a:pPr marR="0" lvl="0" rtl="0">
              <a:spcBef>
                <a:spcPts val="0"/>
              </a:spcBef>
              <a:spcAft>
                <a:spcPts val="0"/>
              </a:spcAft>
            </a:pPr>
            <a:endParaRPr lang="en-GB" sz="3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Rockwell"/>
            </a:endParaRP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7" name="Picture 6"/>
          <p:cNvPicPr>
            <a:picLocks noChangeAspect="1"/>
          </p:cNvPicPr>
          <p:nvPr/>
        </p:nvPicPr>
        <p:blipFill rotWithShape="1">
          <a:blip r:embed="rId4">
            <a:extLst>
              <a:ext uri="{BEBA8EAE-BF5A-486C-A8C5-ECC9F3942E4B}">
                <a14:imgProps xmlns:a14="http://schemas.microsoft.com/office/drawing/2010/main">
                  <a14:imgLayer r:embed="rId5">
                    <a14:imgEffect>
                      <a14:backgroundRemoval t="8351" b="89770" l="23171" r="72683"/>
                    </a14:imgEffect>
                  </a14:imgLayer>
                </a14:imgProps>
              </a:ext>
              <a:ext uri="{28A0092B-C50C-407E-A947-70E740481C1C}">
                <a14:useLocalDpi xmlns:a14="http://schemas.microsoft.com/office/drawing/2010/main" val="0"/>
              </a:ext>
            </a:extLst>
          </a:blip>
          <a:srcRect l="21815" r="21599"/>
          <a:stretch/>
        </p:blipFill>
        <p:spPr>
          <a:xfrm flipH="1">
            <a:off x="9568161" y="2589174"/>
            <a:ext cx="2431241" cy="2509837"/>
          </a:xfrm>
          <a:prstGeom prst="rect">
            <a:avLst/>
          </a:prstGeom>
        </p:spPr>
      </p:pic>
    </p:spTree>
    <p:extLst>
      <p:ext uri="{BB962C8B-B14F-4D97-AF65-F5344CB8AC3E}">
        <p14:creationId xmlns:p14="http://schemas.microsoft.com/office/powerpoint/2010/main" val="2548793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83675"/>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How can I help my child manage their anxiety?</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grpSp>
        <p:nvGrpSpPr>
          <p:cNvPr id="26" name="Google Shape;372;p17"/>
          <p:cNvGrpSpPr/>
          <p:nvPr/>
        </p:nvGrpSpPr>
        <p:grpSpPr>
          <a:xfrm>
            <a:off x="2006604" y="1234852"/>
            <a:ext cx="7407341" cy="5443038"/>
            <a:chOff x="571469" y="122866"/>
            <a:chExt cx="6754567" cy="5454928"/>
          </a:xfrm>
        </p:grpSpPr>
        <p:sp>
          <p:nvSpPr>
            <p:cNvPr id="27" name="Google Shape;373;p17"/>
            <p:cNvSpPr/>
            <p:nvPr/>
          </p:nvSpPr>
          <p:spPr>
            <a:xfrm>
              <a:off x="2972766" y="1997342"/>
              <a:ext cx="2079191" cy="1623752"/>
            </a:xfrm>
            <a:prstGeom prst="ellipse">
              <a:avLst/>
            </a:prstGeom>
            <a:solidFill>
              <a:srgbClr val="F2F2F2"/>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28" name="Google Shape;374;p17"/>
            <p:cNvSpPr txBox="1"/>
            <p:nvPr/>
          </p:nvSpPr>
          <p:spPr>
            <a:xfrm>
              <a:off x="3277256" y="2235135"/>
              <a:ext cx="1470211" cy="1148166"/>
            </a:xfrm>
            <a:prstGeom prst="rect">
              <a:avLst/>
            </a:prstGeom>
            <a:noFill/>
            <a:ln>
              <a:noFill/>
            </a:ln>
          </p:spPr>
          <p:txBody>
            <a:bodyPr spcFirstLastPara="1" wrap="square" lIns="25400" tIns="25400" rIns="25400" bIns="25400" anchor="ctr" anchorCtr="0">
              <a:noAutofit/>
            </a:bodyPr>
            <a:lstStyle/>
            <a:p>
              <a:pPr marL="0" marR="0" lvl="0" indent="0" algn="ctr" rtl="0">
                <a:lnSpc>
                  <a:spcPct val="100000"/>
                </a:lnSpc>
                <a:spcBef>
                  <a:spcPts val="0"/>
                </a:spcBef>
                <a:spcAft>
                  <a:spcPts val="0"/>
                </a:spcAft>
                <a:buNone/>
              </a:pPr>
              <a:r>
                <a:rPr lang="en-GB" b="1"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Arial"/>
                </a:rPr>
                <a:t>Key Strategies</a:t>
              </a:r>
              <a:endParaRPr b="1"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Arial"/>
              </a:endParaRPr>
            </a:p>
            <a:p>
              <a:pPr marL="0" marR="0" lvl="0" indent="0" algn="ctr" rtl="0">
                <a:lnSpc>
                  <a:spcPct val="100000"/>
                </a:lnSpc>
                <a:spcBef>
                  <a:spcPts val="0"/>
                </a:spcBef>
                <a:spcAft>
                  <a:spcPts val="0"/>
                </a:spcAft>
                <a:buNone/>
              </a:pPr>
              <a:r>
                <a:rPr lang="en-GB" b="1"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Arial"/>
                </a:rPr>
                <a:t>Used</a:t>
              </a:r>
              <a:endParaRPr b="1" dirty="0">
                <a:solidFill>
                  <a:schemeClr val="accen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9" name="Google Shape;375;p17"/>
            <p:cNvSpPr/>
            <p:nvPr/>
          </p:nvSpPr>
          <p:spPr>
            <a:xfrm rot="-5400000">
              <a:off x="3827659" y="1404856"/>
              <a:ext cx="369404"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0" name="Google Shape;376;p17"/>
            <p:cNvSpPr txBox="1"/>
            <p:nvPr/>
          </p:nvSpPr>
          <p:spPr>
            <a:xfrm rot="-5400000">
              <a:off x="3883070" y="1562045"/>
              <a:ext cx="258583"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1" name="Google Shape;377;p17"/>
            <p:cNvSpPr/>
            <p:nvPr/>
          </p:nvSpPr>
          <p:spPr>
            <a:xfrm>
              <a:off x="2811862" y="122866"/>
              <a:ext cx="2400998" cy="1177486"/>
            </a:xfrm>
            <a:prstGeom prst="ellipse">
              <a:avLst/>
            </a:prstGeom>
            <a:solidFill>
              <a:srgbClr val="FFD74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2" name="Google Shape;378;p17"/>
            <p:cNvSpPr txBox="1"/>
            <p:nvPr/>
          </p:nvSpPr>
          <p:spPr>
            <a:xfrm>
              <a:off x="3163480" y="295305"/>
              <a:ext cx="1697762" cy="832608"/>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None/>
              </a:pPr>
              <a:r>
                <a:rPr lang="en-GB" sz="1600" b="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Help them understand what anxiety is</a:t>
              </a:r>
              <a:endParaRPr sz="1600" b="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3" name="Google Shape;379;p17"/>
            <p:cNvSpPr/>
            <p:nvPr/>
          </p:nvSpPr>
          <p:spPr>
            <a:xfrm rot="-1425150">
              <a:off x="5038870" y="2024303"/>
              <a:ext cx="357864"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4" name="Google Shape;380;p17"/>
            <p:cNvSpPr txBox="1"/>
            <p:nvPr/>
          </p:nvSpPr>
          <p:spPr>
            <a:xfrm rot="-1425150">
              <a:off x="5043417" y="2147702"/>
              <a:ext cx="250505"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5" name="Google Shape;381;p17"/>
            <p:cNvSpPr/>
            <p:nvPr/>
          </p:nvSpPr>
          <p:spPr>
            <a:xfrm>
              <a:off x="5387047" y="1124821"/>
              <a:ext cx="1907492" cy="1319482"/>
            </a:xfrm>
            <a:prstGeom prst="ellipse">
              <a:avLst/>
            </a:prstGeom>
            <a:solidFill>
              <a:srgbClr val="D16163"/>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6" name="Google Shape;382;p17"/>
            <p:cNvSpPr txBox="1"/>
            <p:nvPr/>
          </p:nvSpPr>
          <p:spPr>
            <a:xfrm>
              <a:off x="5666393" y="1318055"/>
              <a:ext cx="1348800" cy="933014"/>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None/>
              </a:pPr>
              <a:r>
                <a:rPr lang="en-GB" sz="16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Set goals to overcome their anxiety</a:t>
              </a:r>
              <a:endParaRPr sz="16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7" name="Google Shape;383;p17"/>
            <p:cNvSpPr/>
            <p:nvPr/>
          </p:nvSpPr>
          <p:spPr>
            <a:xfrm rot="1405116">
              <a:off x="5048865" y="3084903"/>
              <a:ext cx="374930"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8" name="Google Shape;384;p17"/>
            <p:cNvSpPr txBox="1"/>
            <p:nvPr/>
          </p:nvSpPr>
          <p:spPr>
            <a:xfrm rot="1405116">
              <a:off x="5053498" y="3164329"/>
              <a:ext cx="262451"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9" name="Google Shape;385;p17"/>
            <p:cNvSpPr/>
            <p:nvPr/>
          </p:nvSpPr>
          <p:spPr>
            <a:xfrm>
              <a:off x="5418574" y="3190410"/>
              <a:ext cx="1907462" cy="1281914"/>
            </a:xfrm>
            <a:prstGeom prst="ellipse">
              <a:avLst/>
            </a:prstGeom>
            <a:solidFill>
              <a:srgbClr val="A161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0" name="Google Shape;386;p17"/>
            <p:cNvSpPr txBox="1"/>
            <p:nvPr/>
          </p:nvSpPr>
          <p:spPr>
            <a:xfrm>
              <a:off x="5697915" y="3378142"/>
              <a:ext cx="1348780" cy="906450"/>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None/>
              </a:pPr>
              <a:r>
                <a:rPr lang="en-GB" sz="16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Challenging unhelpful thoughts</a:t>
              </a:r>
              <a:endParaRPr sz="16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1" name="Google Shape;387;p17"/>
            <p:cNvSpPr/>
            <p:nvPr/>
          </p:nvSpPr>
          <p:spPr>
            <a:xfrm rot="5400000">
              <a:off x="3849448" y="3664810"/>
              <a:ext cx="325825"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2" name="Google Shape;388;p17"/>
            <p:cNvSpPr txBox="1"/>
            <p:nvPr/>
          </p:nvSpPr>
          <p:spPr>
            <a:xfrm rot="5400000">
              <a:off x="3898322" y="3717715"/>
              <a:ext cx="228078"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3" name="Google Shape;389;p17"/>
            <p:cNvSpPr/>
            <p:nvPr/>
          </p:nvSpPr>
          <p:spPr>
            <a:xfrm>
              <a:off x="2908604" y="4235861"/>
              <a:ext cx="2207514" cy="1341933"/>
            </a:xfrm>
            <a:prstGeom prst="ellipse">
              <a:avLst/>
            </a:prstGeom>
            <a:solidFill>
              <a:schemeClr val="accent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4" name="Google Shape;390;p17"/>
            <p:cNvSpPr txBox="1"/>
            <p:nvPr/>
          </p:nvSpPr>
          <p:spPr>
            <a:xfrm>
              <a:off x="3231887" y="4432383"/>
              <a:ext cx="1560948" cy="948889"/>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None/>
              </a:pPr>
              <a:r>
                <a:rPr lang="en-GB"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Changing how you respond to your child’s anxiety</a:t>
              </a:r>
              <a:endParaRPr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5" name="Google Shape;391;p17"/>
            <p:cNvSpPr/>
            <p:nvPr/>
          </p:nvSpPr>
          <p:spPr>
            <a:xfrm rot="9367560">
              <a:off x="2587943" y="3099136"/>
              <a:ext cx="388970"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6" name="Google Shape;392;p17"/>
            <p:cNvSpPr txBox="1"/>
            <p:nvPr/>
          </p:nvSpPr>
          <p:spPr>
            <a:xfrm rot="-1432440">
              <a:off x="2699642" y="3177300"/>
              <a:ext cx="272279"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7" name="Google Shape;393;p17"/>
            <p:cNvSpPr/>
            <p:nvPr/>
          </p:nvSpPr>
          <p:spPr>
            <a:xfrm>
              <a:off x="571473" y="3199679"/>
              <a:ext cx="2033159" cy="1365058"/>
            </a:xfrm>
            <a:prstGeom prst="ellipse">
              <a:avLst/>
            </a:prstGeom>
            <a:solidFill>
              <a:srgbClr val="D16196"/>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8" name="Google Shape;394;p17"/>
            <p:cNvSpPr txBox="1"/>
            <p:nvPr/>
          </p:nvSpPr>
          <p:spPr>
            <a:xfrm>
              <a:off x="869222" y="3399587"/>
              <a:ext cx="1437661" cy="965242"/>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None/>
              </a:pPr>
              <a:r>
                <a:rPr lang="en-GB"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Encourage your child to face their fears</a:t>
              </a:r>
              <a:endParaRPr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9" name="Google Shape;395;p17"/>
            <p:cNvSpPr/>
            <p:nvPr/>
          </p:nvSpPr>
          <p:spPr>
            <a:xfrm rot="-9425376">
              <a:off x="2596049" y="2035191"/>
              <a:ext cx="373826"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50" name="Google Shape;396;p17"/>
            <p:cNvSpPr txBox="1"/>
            <p:nvPr/>
          </p:nvSpPr>
          <p:spPr>
            <a:xfrm rot="1374624">
              <a:off x="2703774" y="2158798"/>
              <a:ext cx="261678"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1" name="Google Shape;397;p17"/>
            <p:cNvSpPr/>
            <p:nvPr/>
          </p:nvSpPr>
          <p:spPr>
            <a:xfrm>
              <a:off x="571469" y="1102101"/>
              <a:ext cx="2033159" cy="1365058"/>
            </a:xfrm>
            <a:prstGeom prst="ellipse">
              <a:avLst/>
            </a:prstGeom>
            <a:solidFill>
              <a:srgbClr val="C4E172"/>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52" name="Google Shape;398;p17"/>
            <p:cNvSpPr txBox="1"/>
            <p:nvPr/>
          </p:nvSpPr>
          <p:spPr>
            <a:xfrm>
              <a:off x="869218" y="1302009"/>
              <a:ext cx="1437661" cy="965242"/>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None/>
              </a:pPr>
              <a:r>
                <a:rPr lang="en-GB" sz="16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Problem Solving </a:t>
              </a:r>
              <a:endParaRPr sz="160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grpSp>
    </p:spTree>
    <p:extLst>
      <p:ext uri="{BB962C8B-B14F-4D97-AF65-F5344CB8AC3E}">
        <p14:creationId xmlns:p14="http://schemas.microsoft.com/office/powerpoint/2010/main" val="981051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a:extLst>
              <a:ext uri="{FF2B5EF4-FFF2-40B4-BE49-F238E27FC236}">
                <a16:creationId xmlns:a16="http://schemas.microsoft.com/office/drawing/2014/main" id="{A651F1BA-77CE-4942-9BEA-181D09229D81}"/>
              </a:ext>
            </a:extLst>
          </p:cNvPr>
          <p:cNvSpPr txBox="1"/>
          <p:nvPr/>
        </p:nvSpPr>
        <p:spPr>
          <a:xfrm>
            <a:off x="768518" y="383675"/>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Problem solving worries</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Rectangle 5">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7" name="Picture 6"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197764"/>
            <a:ext cx="1715508" cy="1607126"/>
          </a:xfrm>
          <a:prstGeom prst="rect">
            <a:avLst/>
          </a:prstGeom>
          <a:noFill/>
          <a:ln>
            <a:noFill/>
          </a:ln>
        </p:spPr>
      </p:pic>
      <p:pic>
        <p:nvPicPr>
          <p:cNvPr id="8" name="Picture 7"/>
          <p:cNvPicPr>
            <a:picLocks noChangeAspect="1"/>
          </p:cNvPicPr>
          <p:nvPr/>
        </p:nvPicPr>
        <p:blipFill rotWithShape="1">
          <a:blip r:embed="rId4"/>
          <a:srcRect l="7092" t="10425" r="5780" b="35296"/>
          <a:stretch/>
        </p:blipFill>
        <p:spPr>
          <a:xfrm>
            <a:off x="768517" y="1405651"/>
            <a:ext cx="10900423" cy="3819807"/>
          </a:xfrm>
          <a:prstGeom prst="rect">
            <a:avLst/>
          </a:prstGeom>
        </p:spPr>
      </p:pic>
      <p:pic>
        <p:nvPicPr>
          <p:cNvPr id="9" name="Google Shape;184;p8" descr="Image result for try this out"/>
          <p:cNvPicPr preferRelativeResize="0"/>
          <p:nvPr/>
        </p:nvPicPr>
        <p:blipFill rotWithShape="1">
          <a:blip r:embed="rId5">
            <a:alphaModFix/>
          </a:blip>
          <a:srcRect b="9694"/>
          <a:stretch/>
        </p:blipFill>
        <p:spPr>
          <a:xfrm>
            <a:off x="8285189" y="31171"/>
            <a:ext cx="2358023" cy="1227961"/>
          </a:xfrm>
          <a:prstGeom prst="rect">
            <a:avLst/>
          </a:prstGeom>
          <a:noFill/>
          <a:ln>
            <a:noFill/>
          </a:ln>
        </p:spPr>
      </p:pic>
      <p:sp>
        <p:nvSpPr>
          <p:cNvPr id="2" name="TextBox 1"/>
          <p:cNvSpPr txBox="1"/>
          <p:nvPr/>
        </p:nvSpPr>
        <p:spPr>
          <a:xfrm>
            <a:off x="2821259" y="2247751"/>
            <a:ext cx="3501483" cy="584775"/>
          </a:xfrm>
          <a:prstGeom prst="rect">
            <a:avLst/>
          </a:prstGeom>
          <a:noFill/>
        </p:spPr>
        <p:txBody>
          <a:bodyPr wrap="square" rtlCol="0">
            <a:spAutoFit/>
          </a:bodyPr>
          <a:lstStyle/>
          <a:p>
            <a:r>
              <a:rPr lang="en-GB" sz="1600" dirty="0"/>
              <a:t>I haven’t practiced my spellings enough – going to get them all wrong</a:t>
            </a:r>
          </a:p>
        </p:txBody>
      </p:sp>
    </p:spTree>
    <p:extLst>
      <p:ext uri="{BB962C8B-B14F-4D97-AF65-F5344CB8AC3E}">
        <p14:creationId xmlns:p14="http://schemas.microsoft.com/office/powerpoint/2010/main" val="4254425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a:extLst>
              <a:ext uri="{FF2B5EF4-FFF2-40B4-BE49-F238E27FC236}">
                <a16:creationId xmlns:a16="http://schemas.microsoft.com/office/drawing/2014/main" id="{A651F1BA-77CE-4942-9BEA-181D09229D81}"/>
              </a:ext>
            </a:extLst>
          </p:cNvPr>
          <p:cNvSpPr txBox="1"/>
          <p:nvPr/>
        </p:nvSpPr>
        <p:spPr>
          <a:xfrm>
            <a:off x="768518" y="383675"/>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Changing your responses</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Rectangle 5">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7" name="Picture 6" descr="Mental Health - The Fit Care">
            <a:extLst>
              <a:ext uri="{FF2B5EF4-FFF2-40B4-BE49-F238E27FC236}">
                <a16:creationId xmlns:a16="http://schemas.microsoft.com/office/drawing/2014/main" id="{B82E9F6A-3F85-0948-A6A2-788DD1BC2C1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52364" y="5197764"/>
            <a:ext cx="1715508" cy="1607126"/>
          </a:xfrm>
          <a:prstGeom prst="rect">
            <a:avLst/>
          </a:prstGeom>
          <a:noFill/>
          <a:ln>
            <a:noFill/>
          </a:ln>
        </p:spPr>
      </p:pic>
      <p:pic>
        <p:nvPicPr>
          <p:cNvPr id="8" name="Google Shape;184;p8" descr="Image result for try this out"/>
          <p:cNvPicPr preferRelativeResize="0"/>
          <p:nvPr/>
        </p:nvPicPr>
        <p:blipFill rotWithShape="1">
          <a:blip r:embed="rId3">
            <a:alphaModFix/>
          </a:blip>
          <a:srcRect b="9694"/>
          <a:stretch/>
        </p:blipFill>
        <p:spPr>
          <a:xfrm>
            <a:off x="8657327" y="791670"/>
            <a:ext cx="2358023" cy="1227961"/>
          </a:xfrm>
          <a:prstGeom prst="rect">
            <a:avLst/>
          </a:prstGeom>
          <a:noFill/>
          <a:ln>
            <a:noFill/>
          </a:ln>
        </p:spPr>
      </p:pic>
      <p:sp>
        <p:nvSpPr>
          <p:cNvPr id="9" name="TextBox 8"/>
          <p:cNvSpPr txBox="1"/>
          <p:nvPr/>
        </p:nvSpPr>
        <p:spPr>
          <a:xfrm>
            <a:off x="1185246" y="1434028"/>
            <a:ext cx="5895778" cy="2308324"/>
          </a:xfrm>
          <a:prstGeom prst="rect">
            <a:avLst/>
          </a:prstGeom>
          <a:noFill/>
        </p:spPr>
        <p:txBody>
          <a:bodyPr wrap="square" rtlCol="0">
            <a:spAutoFit/>
          </a:bodyPr>
          <a:lstStyle/>
          <a:p>
            <a:r>
              <a:rPr lang="en-GB" sz="2400" b="1" dirty="0">
                <a:solidFill>
                  <a:srgbClr val="3ABBCF"/>
                </a:solidFill>
              </a:rPr>
              <a:t>Cutting out reassurance:</a:t>
            </a:r>
          </a:p>
          <a:p>
            <a:pPr marL="742950" lvl="1" indent="-285750">
              <a:buFont typeface="Arial" panose="020B0604020202020204" pitchFamily="34" charset="0"/>
              <a:buChar char="•"/>
            </a:pPr>
            <a:r>
              <a:rPr lang="en-GB" sz="2000" dirty="0"/>
              <a:t>Children seek reassurance to help them feel comfortable and capable in anxious situations</a:t>
            </a:r>
          </a:p>
          <a:p>
            <a:pPr marL="742950" lvl="1" indent="-285750">
              <a:buFont typeface="Arial" panose="020B0604020202020204" pitchFamily="34" charset="0"/>
              <a:buChar char="•"/>
            </a:pPr>
            <a:r>
              <a:rPr lang="en-GB" sz="2000" dirty="0"/>
              <a:t>Constantly giving reassurance can become unhelpful – children become reliant on this and we can’t always promise everything will be okay!</a:t>
            </a:r>
          </a:p>
        </p:txBody>
      </p:sp>
      <p:sp>
        <p:nvSpPr>
          <p:cNvPr id="10" name="TextBox 9"/>
          <p:cNvSpPr txBox="1"/>
          <p:nvPr/>
        </p:nvSpPr>
        <p:spPr>
          <a:xfrm>
            <a:off x="7225990" y="3276873"/>
            <a:ext cx="4433259" cy="1692771"/>
          </a:xfrm>
          <a:prstGeom prst="rect">
            <a:avLst/>
          </a:prstGeom>
          <a:noFill/>
        </p:spPr>
        <p:txBody>
          <a:bodyPr wrap="square" rtlCol="0">
            <a:spAutoFit/>
          </a:bodyPr>
          <a:lstStyle/>
          <a:p>
            <a:r>
              <a:rPr lang="en-GB" sz="2400" b="1" dirty="0">
                <a:solidFill>
                  <a:srgbClr val="3ABBCF"/>
                </a:solidFill>
              </a:rPr>
              <a:t>Promote independent thinking:</a:t>
            </a:r>
          </a:p>
          <a:p>
            <a:pPr marL="742950" lvl="1" indent="-285750">
              <a:buFont typeface="Arial" panose="020B0604020202020204" pitchFamily="34" charset="0"/>
              <a:buChar char="•"/>
            </a:pPr>
            <a:r>
              <a:rPr lang="en-GB" sz="2000" dirty="0"/>
              <a:t>Ask your child what they think about the situation</a:t>
            </a:r>
          </a:p>
          <a:p>
            <a:pPr lvl="1"/>
            <a:r>
              <a:rPr lang="en-GB" sz="2000" dirty="0"/>
              <a:t>e.g. “what if they laugh at me??” – “what can you do if that happens?”</a:t>
            </a:r>
          </a:p>
        </p:txBody>
      </p:sp>
      <p:sp>
        <p:nvSpPr>
          <p:cNvPr id="11" name="TextBox 10"/>
          <p:cNvSpPr txBox="1"/>
          <p:nvPr/>
        </p:nvSpPr>
        <p:spPr>
          <a:xfrm>
            <a:off x="1273493" y="4351378"/>
            <a:ext cx="5375777" cy="1692771"/>
          </a:xfrm>
          <a:prstGeom prst="rect">
            <a:avLst/>
          </a:prstGeom>
          <a:noFill/>
        </p:spPr>
        <p:txBody>
          <a:bodyPr wrap="square" rtlCol="0">
            <a:spAutoFit/>
          </a:bodyPr>
          <a:lstStyle/>
          <a:p>
            <a:r>
              <a:rPr lang="en-GB" sz="2400" b="1" dirty="0">
                <a:solidFill>
                  <a:srgbClr val="3ABBCF"/>
                </a:solidFill>
              </a:rPr>
              <a:t>Encourage thought challenging:</a:t>
            </a:r>
          </a:p>
          <a:p>
            <a:pPr marL="342900" indent="-342900">
              <a:buFont typeface="Arial" panose="020B0604020202020204" pitchFamily="34" charset="0"/>
              <a:buChar char="•"/>
            </a:pPr>
            <a:r>
              <a:rPr lang="en-GB" sz="2000" dirty="0"/>
              <a:t>Challenge your child’s thoughts to explore their worries by using questions like “has that happened before?” “what makes you think that’s true?” “is [x] likely to happen?”</a:t>
            </a:r>
          </a:p>
        </p:txBody>
      </p:sp>
    </p:spTree>
    <p:extLst>
      <p:ext uri="{BB962C8B-B14F-4D97-AF65-F5344CB8AC3E}">
        <p14:creationId xmlns:p14="http://schemas.microsoft.com/office/powerpoint/2010/main" val="33994158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1921791" y="2564478"/>
            <a:ext cx="9113002"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6000" b="1" dirty="0">
                <a:solidFill>
                  <a:srgbClr val="005EB8"/>
                </a:solidFill>
                <a:latin typeface="Raleway ExtraBold" pitchFamily="2" charset="0"/>
                <a:ea typeface="Calibri" panose="020F0502020204030204" pitchFamily="34" charset="0"/>
                <a:cs typeface="Arial" panose="020B0604020202020204" pitchFamily="34" charset="0"/>
              </a:rPr>
              <a:t>Behavioural Difficulties</a:t>
            </a:r>
            <a:endParaRPr lang="en-GB" sz="2800" b="1"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spTree>
    <p:extLst>
      <p:ext uri="{BB962C8B-B14F-4D97-AF65-F5344CB8AC3E}">
        <p14:creationId xmlns:p14="http://schemas.microsoft.com/office/powerpoint/2010/main" val="12985105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08906"/>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What are behavioural difficulties?</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1044917" y="1425419"/>
            <a:ext cx="10065201" cy="1938952"/>
          </a:xfrm>
          <a:prstGeom prst="rect">
            <a:avLst/>
          </a:prstGeom>
          <a:noFill/>
          <a:ln>
            <a:noFill/>
          </a:ln>
        </p:spPr>
        <p:txBody>
          <a:bodyPr spcFirstLastPara="1" wrap="square" lIns="91425" tIns="45700" rIns="91425" bIns="45700" anchor="t" anchorCtr="0">
            <a:spAutoFit/>
          </a:bodyPr>
          <a:lstStyle/>
          <a:p>
            <a:pPr marL="457200" indent="-457200">
              <a:buFont typeface="+mj-lt"/>
              <a:buAutoNum type="arabicPeriod"/>
            </a:pPr>
            <a:r>
              <a:rPr lang="en-GB" sz="2400" dirty="0">
                <a:ea typeface="Open Sans" panose="020B0606030504020204" pitchFamily="34" charset="0"/>
                <a:cs typeface="Open Sans" panose="020B0606030504020204" pitchFamily="34" charset="0"/>
              </a:rPr>
              <a:t>Behaviour that causes difficulties in multiple areas of the child’s life (home, school, friendships or other environments) </a:t>
            </a:r>
          </a:p>
          <a:p>
            <a:pPr marL="457200" indent="-457200">
              <a:buFont typeface="+mj-lt"/>
              <a:buAutoNum type="arabicPeriod"/>
            </a:pPr>
            <a:endParaRPr lang="en-GB" sz="2400" dirty="0">
              <a:ea typeface="Open Sans" panose="020B0606030504020204" pitchFamily="34" charset="0"/>
              <a:cs typeface="Open Sans" panose="020B0606030504020204" pitchFamily="34" charset="0"/>
            </a:endParaRPr>
          </a:p>
          <a:p>
            <a:pPr marL="457200" indent="-457200">
              <a:buFont typeface="+mj-lt"/>
              <a:buAutoNum type="arabicPeriod"/>
            </a:pPr>
            <a:endParaRPr lang="en-GB" sz="2400" dirty="0">
              <a:ea typeface="Open Sans" panose="020B0606030504020204" pitchFamily="34" charset="0"/>
              <a:cs typeface="Open Sans" panose="020B0606030504020204" pitchFamily="34" charset="0"/>
            </a:endParaRPr>
          </a:p>
          <a:p>
            <a:pPr marL="457200" indent="-457200">
              <a:buFont typeface="+mj-lt"/>
              <a:buAutoNum type="arabicPeriod"/>
            </a:pPr>
            <a:r>
              <a:rPr lang="en-GB" sz="2400" dirty="0">
                <a:ea typeface="Open Sans" panose="020B0606030504020204" pitchFamily="34" charset="0"/>
                <a:cs typeface="Open Sans" panose="020B0606030504020204" pitchFamily="34" charset="0"/>
              </a:rPr>
              <a:t>Behaviour that occurs again and again for several months or longer</a:t>
            </a: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18" name="Google Shape;469;p22" descr="Image result for challenging behaviour"/>
          <p:cNvPicPr preferRelativeResize="0"/>
          <p:nvPr/>
        </p:nvPicPr>
        <p:blipFill rotWithShape="1">
          <a:blip r:embed="rId4">
            <a:alphaModFix/>
          </a:blip>
          <a:srcRect t="11820" r="10813"/>
          <a:stretch/>
        </p:blipFill>
        <p:spPr>
          <a:xfrm>
            <a:off x="2523746" y="4510470"/>
            <a:ext cx="1187055" cy="1120588"/>
          </a:xfrm>
          <a:prstGeom prst="rect">
            <a:avLst/>
          </a:prstGeom>
          <a:noFill/>
          <a:ln>
            <a:noFill/>
          </a:ln>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04928" y="4510470"/>
            <a:ext cx="1161641" cy="1161641"/>
          </a:xfrm>
          <a:prstGeom prst="rect">
            <a:avLst/>
          </a:prstGeom>
        </p:spPr>
      </p:pic>
      <p:sp>
        <p:nvSpPr>
          <p:cNvPr id="12" name="Rectangle 11">
            <a:extLst>
              <a:ext uri="{FF2B5EF4-FFF2-40B4-BE49-F238E27FC236}">
                <a16:creationId xmlns:a16="http://schemas.microsoft.com/office/drawing/2014/main" id="{86C05CE6-48EB-0046-B7AE-8B942A96AD21}"/>
              </a:ext>
            </a:extLst>
          </p:cNvPr>
          <p:cNvSpPr/>
          <p:nvPr/>
        </p:nvSpPr>
        <p:spPr>
          <a:xfrm>
            <a:off x="-34022"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Tree>
    <p:extLst>
      <p:ext uri="{BB962C8B-B14F-4D97-AF65-F5344CB8AC3E}">
        <p14:creationId xmlns:p14="http://schemas.microsoft.com/office/powerpoint/2010/main" val="42501047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238;p12"/>
          <p:cNvPicPr preferRelativeResize="0"/>
          <p:nvPr/>
        </p:nvPicPr>
        <p:blipFill rotWithShape="1">
          <a:blip r:embed="rId2">
            <a:alphaModFix/>
          </a:blip>
          <a:srcRect/>
          <a:stretch/>
        </p:blipFill>
        <p:spPr>
          <a:xfrm>
            <a:off x="2764505" y="924994"/>
            <a:ext cx="6538317" cy="6125598"/>
          </a:xfrm>
          <a:prstGeom prst="rect">
            <a:avLst/>
          </a:prstGeom>
          <a:noFill/>
          <a:ln>
            <a:noFill/>
          </a:ln>
        </p:spPr>
      </p:pic>
      <p:sp>
        <p:nvSpPr>
          <p:cNvPr id="5" name="Text Box 3">
            <a:extLst>
              <a:ext uri="{FF2B5EF4-FFF2-40B4-BE49-F238E27FC236}">
                <a16:creationId xmlns:a16="http://schemas.microsoft.com/office/drawing/2014/main" id="{A651F1BA-77CE-4942-9BEA-181D09229D81}"/>
              </a:ext>
            </a:extLst>
          </p:cNvPr>
          <p:cNvSpPr txBox="1"/>
          <p:nvPr/>
        </p:nvSpPr>
        <p:spPr>
          <a:xfrm>
            <a:off x="768519" y="286965"/>
            <a:ext cx="9830208"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000" dirty="0">
                <a:solidFill>
                  <a:srgbClr val="005EB8"/>
                </a:solidFill>
                <a:effectLst/>
                <a:latin typeface="Raleway ExtraBold"/>
                <a:ea typeface="Calibri" panose="020F0502020204030204" pitchFamily="34" charset="0"/>
                <a:cs typeface="Arial" panose="020B0604020202020204" pitchFamily="34" charset="0"/>
              </a:rPr>
              <a:t>What impacts </a:t>
            </a:r>
            <a:r>
              <a:rPr lang="en-GB" sz="4000" dirty="0">
                <a:solidFill>
                  <a:srgbClr val="005EB8"/>
                </a:solidFill>
                <a:latin typeface="Raleway ExtraBold"/>
                <a:ea typeface="Calibri" panose="020F0502020204030204" pitchFamily="34" charset="0"/>
                <a:cs typeface="Arial" panose="020B0604020202020204" pitchFamily="34" charset="0"/>
              </a:rPr>
              <a:t>behavioural difficulties?</a:t>
            </a:r>
            <a:endParaRPr lang="en-GB" sz="1600" dirty="0">
              <a:solidFill>
                <a:srgbClr val="005EB8"/>
              </a:solidFill>
              <a:effectLst/>
              <a:latin typeface="Raleway ExtraBold"/>
              <a:ea typeface="Calibri" panose="020F0502020204030204" pitchFamily="34" charset="0"/>
              <a:cs typeface="Times New Roman" panose="02020603050405020304" pitchFamily="18" charset="0"/>
            </a:endParaRPr>
          </a:p>
        </p:txBody>
      </p:sp>
      <p:sp>
        <p:nvSpPr>
          <p:cNvPr id="6" name="Google Shape;240;p12"/>
          <p:cNvSpPr txBox="1"/>
          <p:nvPr/>
        </p:nvSpPr>
        <p:spPr>
          <a:xfrm>
            <a:off x="3654379" y="4320598"/>
            <a:ext cx="2029244" cy="941913"/>
          </a:xfrm>
          <a:prstGeom prst="rect">
            <a:avLst/>
          </a:prstGeom>
          <a:noFill/>
          <a:ln>
            <a:noFill/>
          </a:ln>
        </p:spPr>
        <p:txBody>
          <a:bodyPr spcFirstLastPara="1" wrap="square" lIns="91425" tIns="45700" rIns="91425" bIns="45700" anchor="t" anchorCtr="0">
            <a:normAutofit/>
          </a:bodyPr>
          <a:lstStyle/>
          <a:p>
            <a:pPr marL="91440" marR="0" lvl="0" indent="-152400" algn="ctr" rtl="0">
              <a:lnSpc>
                <a:spcPct val="75000"/>
              </a:lnSpc>
              <a:spcBef>
                <a:spcPts val="0"/>
              </a:spcBef>
              <a:spcAft>
                <a:spcPts val="0"/>
              </a:spcAft>
              <a:buClr>
                <a:schemeClr val="lt1"/>
              </a:buClr>
              <a:buSzPts val="2400"/>
              <a:buFont typeface="Arial"/>
              <a:buChar char=" "/>
            </a:pPr>
            <a:r>
              <a:rPr lang="en-GB" sz="2400" b="1" dirty="0">
                <a:solidFill>
                  <a:schemeClr val="lt1"/>
                </a:solidFill>
                <a:latin typeface="Arial"/>
                <a:ea typeface="Arial"/>
                <a:cs typeface="Arial"/>
                <a:sym typeface="Arial"/>
              </a:rPr>
              <a:t>Parent factors</a:t>
            </a:r>
            <a:endParaRPr sz="2400" b="1" dirty="0">
              <a:solidFill>
                <a:schemeClr val="lt1"/>
              </a:solidFill>
              <a:latin typeface="Arial"/>
              <a:ea typeface="Arial"/>
              <a:cs typeface="Arial"/>
              <a:sym typeface="Arial"/>
            </a:endParaRPr>
          </a:p>
        </p:txBody>
      </p:sp>
      <p:sp>
        <p:nvSpPr>
          <p:cNvPr id="7" name="Google Shape;239;p12"/>
          <p:cNvSpPr txBox="1">
            <a:spLocks/>
          </p:cNvSpPr>
          <p:nvPr/>
        </p:nvSpPr>
        <p:spPr>
          <a:xfrm>
            <a:off x="6193844" y="4320599"/>
            <a:ext cx="1937405" cy="941913"/>
          </a:xfrm>
          <a:prstGeom prst="rect">
            <a:avLst/>
          </a:prstGeom>
          <a:noFill/>
          <a:ln>
            <a:noFill/>
          </a:ln>
        </p:spPr>
        <p:txBody>
          <a:bodyPr spcFirstLastPara="1" vert="horz" wrap="square" lIns="91425" tIns="45700" rIns="91425" bIns="45700" rtlCol="0" anchor="t" anchorCtr="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buClr>
                <a:schemeClr val="lt1"/>
              </a:buClr>
              <a:buSzPts val="2400"/>
            </a:pPr>
            <a:r>
              <a:rPr lang="en-GB" b="1" dirty="0">
                <a:solidFill>
                  <a:schemeClr val="bg1"/>
                </a:solidFill>
                <a:latin typeface="Arial"/>
                <a:ea typeface="Arial"/>
                <a:cs typeface="Arial"/>
                <a:sym typeface="Arial"/>
              </a:rPr>
              <a:t>Child factors</a:t>
            </a:r>
          </a:p>
        </p:txBody>
      </p:sp>
      <p:sp>
        <p:nvSpPr>
          <p:cNvPr id="8" name="Google Shape;241;p12"/>
          <p:cNvSpPr txBox="1"/>
          <p:nvPr/>
        </p:nvSpPr>
        <p:spPr>
          <a:xfrm>
            <a:off x="4669001" y="2407333"/>
            <a:ext cx="2408610" cy="941913"/>
          </a:xfrm>
          <a:prstGeom prst="rect">
            <a:avLst/>
          </a:prstGeom>
          <a:noFill/>
          <a:ln>
            <a:noFill/>
          </a:ln>
        </p:spPr>
        <p:txBody>
          <a:bodyPr spcFirstLastPara="1" wrap="square" lIns="91425" tIns="45700" rIns="91425" bIns="45700" anchor="t" anchorCtr="0">
            <a:normAutofit/>
          </a:bodyPr>
          <a:lstStyle/>
          <a:p>
            <a:pPr marL="91440" marR="0" lvl="0" indent="-152400" algn="ctr" rtl="0">
              <a:lnSpc>
                <a:spcPct val="85000"/>
              </a:lnSpc>
              <a:spcBef>
                <a:spcPts val="0"/>
              </a:spcBef>
              <a:spcAft>
                <a:spcPts val="0"/>
              </a:spcAft>
              <a:buClr>
                <a:schemeClr val="lt1"/>
              </a:buClr>
              <a:buSzPts val="2400"/>
              <a:buFont typeface="Arial"/>
              <a:buChar char=" "/>
            </a:pPr>
            <a:r>
              <a:rPr lang="en-GB" sz="2400" b="1" dirty="0">
                <a:solidFill>
                  <a:schemeClr val="lt1"/>
                </a:solidFill>
                <a:latin typeface="Arial"/>
                <a:ea typeface="Arial"/>
                <a:cs typeface="Arial"/>
                <a:sym typeface="Arial"/>
              </a:rPr>
              <a:t>Parent-child interactions</a:t>
            </a:r>
            <a:endParaRPr sz="2400" b="1" dirty="0">
              <a:solidFill>
                <a:schemeClr val="lt1"/>
              </a:solidFill>
              <a:latin typeface="Arial"/>
              <a:ea typeface="Arial"/>
              <a:cs typeface="Arial"/>
              <a:sym typeface="Arial"/>
            </a:endParaRPr>
          </a:p>
        </p:txBody>
      </p:sp>
      <p:sp>
        <p:nvSpPr>
          <p:cNvPr id="9" name="TextBox 8">
            <a:extLst>
              <a:ext uri="{FF2B5EF4-FFF2-40B4-BE49-F238E27FC236}">
                <a16:creationId xmlns:a16="http://schemas.microsoft.com/office/drawing/2014/main" id="{987EE0CF-6596-B746-A267-4A2410FAD276}"/>
              </a:ext>
            </a:extLst>
          </p:cNvPr>
          <p:cNvSpPr txBox="1"/>
          <p:nvPr/>
        </p:nvSpPr>
        <p:spPr>
          <a:xfrm>
            <a:off x="8782099" y="3859737"/>
            <a:ext cx="2006640" cy="369332"/>
          </a:xfrm>
          <a:prstGeom prst="rect">
            <a:avLst/>
          </a:prstGeom>
          <a:noFill/>
        </p:spPr>
        <p:txBody>
          <a:bodyPr wrap="none" rtlCol="0">
            <a:spAutoFit/>
          </a:bodyPr>
          <a:lstStyle/>
          <a:p>
            <a:r>
              <a:rPr lang="en-US" dirty="0"/>
              <a:t>Not going to school</a:t>
            </a:r>
          </a:p>
        </p:txBody>
      </p:sp>
      <p:sp>
        <p:nvSpPr>
          <p:cNvPr id="10" name="TextBox 9">
            <a:extLst>
              <a:ext uri="{FF2B5EF4-FFF2-40B4-BE49-F238E27FC236}">
                <a16:creationId xmlns:a16="http://schemas.microsoft.com/office/drawing/2014/main" id="{26A7C127-819C-5945-9666-027CF8AD76A8}"/>
              </a:ext>
            </a:extLst>
          </p:cNvPr>
          <p:cNvSpPr txBox="1"/>
          <p:nvPr/>
        </p:nvSpPr>
        <p:spPr>
          <a:xfrm>
            <a:off x="9032269" y="4148770"/>
            <a:ext cx="1895071" cy="369332"/>
          </a:xfrm>
          <a:prstGeom prst="rect">
            <a:avLst/>
          </a:prstGeom>
          <a:noFill/>
        </p:spPr>
        <p:txBody>
          <a:bodyPr wrap="none" rtlCol="0">
            <a:spAutoFit/>
          </a:bodyPr>
          <a:lstStyle/>
          <a:p>
            <a:r>
              <a:rPr lang="en-US" dirty="0"/>
              <a:t>Not seeing friends</a:t>
            </a:r>
          </a:p>
        </p:txBody>
      </p:sp>
      <p:sp>
        <p:nvSpPr>
          <p:cNvPr id="11" name="TextBox 10">
            <a:extLst>
              <a:ext uri="{FF2B5EF4-FFF2-40B4-BE49-F238E27FC236}">
                <a16:creationId xmlns:a16="http://schemas.microsoft.com/office/drawing/2014/main" id="{21BA3F73-5B5C-2843-B134-858CDB6C0FEB}"/>
              </a:ext>
            </a:extLst>
          </p:cNvPr>
          <p:cNvSpPr txBox="1"/>
          <p:nvPr/>
        </p:nvSpPr>
        <p:spPr>
          <a:xfrm>
            <a:off x="8944277" y="4878087"/>
            <a:ext cx="1617879" cy="369332"/>
          </a:xfrm>
          <a:prstGeom prst="rect">
            <a:avLst/>
          </a:prstGeom>
          <a:noFill/>
        </p:spPr>
        <p:txBody>
          <a:bodyPr wrap="none" rtlCol="0">
            <a:spAutoFit/>
          </a:bodyPr>
          <a:lstStyle/>
          <a:p>
            <a:r>
              <a:rPr lang="en-US" dirty="0"/>
              <a:t>Staying indoors</a:t>
            </a:r>
          </a:p>
        </p:txBody>
      </p:sp>
      <p:sp>
        <p:nvSpPr>
          <p:cNvPr id="12" name="TextBox 11">
            <a:extLst>
              <a:ext uri="{FF2B5EF4-FFF2-40B4-BE49-F238E27FC236}">
                <a16:creationId xmlns:a16="http://schemas.microsoft.com/office/drawing/2014/main" id="{F01A105E-4CF4-944C-B78C-C0F733DC8991}"/>
              </a:ext>
            </a:extLst>
          </p:cNvPr>
          <p:cNvSpPr txBox="1"/>
          <p:nvPr/>
        </p:nvSpPr>
        <p:spPr>
          <a:xfrm>
            <a:off x="1240459" y="4758010"/>
            <a:ext cx="1629870" cy="369332"/>
          </a:xfrm>
          <a:prstGeom prst="rect">
            <a:avLst/>
          </a:prstGeom>
          <a:noFill/>
        </p:spPr>
        <p:txBody>
          <a:bodyPr wrap="none" rtlCol="0">
            <a:spAutoFit/>
          </a:bodyPr>
          <a:lstStyle/>
          <a:p>
            <a:r>
              <a:rPr lang="en-US" dirty="0"/>
              <a:t>Family tensions</a:t>
            </a:r>
          </a:p>
        </p:txBody>
      </p:sp>
      <p:sp>
        <p:nvSpPr>
          <p:cNvPr id="13" name="TextBox 12">
            <a:extLst>
              <a:ext uri="{FF2B5EF4-FFF2-40B4-BE49-F238E27FC236}">
                <a16:creationId xmlns:a16="http://schemas.microsoft.com/office/drawing/2014/main" id="{95975994-2DEE-5844-A2FB-CABE4B4E8215}"/>
              </a:ext>
            </a:extLst>
          </p:cNvPr>
          <p:cNvSpPr txBox="1"/>
          <p:nvPr/>
        </p:nvSpPr>
        <p:spPr>
          <a:xfrm>
            <a:off x="8643475" y="5286998"/>
            <a:ext cx="2193229" cy="369332"/>
          </a:xfrm>
          <a:prstGeom prst="rect">
            <a:avLst/>
          </a:prstGeom>
          <a:noFill/>
        </p:spPr>
        <p:txBody>
          <a:bodyPr wrap="none" rtlCol="0">
            <a:spAutoFit/>
          </a:bodyPr>
          <a:lstStyle/>
          <a:p>
            <a:r>
              <a:rPr lang="en-US" dirty="0"/>
              <a:t>Missing out on things</a:t>
            </a:r>
          </a:p>
        </p:txBody>
      </p:sp>
      <p:sp>
        <p:nvSpPr>
          <p:cNvPr id="14" name="TextBox 13">
            <a:extLst>
              <a:ext uri="{FF2B5EF4-FFF2-40B4-BE49-F238E27FC236}">
                <a16:creationId xmlns:a16="http://schemas.microsoft.com/office/drawing/2014/main" id="{22C084CB-A8A0-DB44-9BAF-CD670141C87C}"/>
              </a:ext>
            </a:extLst>
          </p:cNvPr>
          <p:cNvSpPr txBox="1"/>
          <p:nvPr/>
        </p:nvSpPr>
        <p:spPr>
          <a:xfrm>
            <a:off x="8131249" y="5961525"/>
            <a:ext cx="1562735" cy="369332"/>
          </a:xfrm>
          <a:prstGeom prst="rect">
            <a:avLst/>
          </a:prstGeom>
          <a:noFill/>
        </p:spPr>
        <p:txBody>
          <a:bodyPr wrap="none" rtlCol="0">
            <a:spAutoFit/>
          </a:bodyPr>
          <a:lstStyle/>
          <a:p>
            <a:r>
              <a:rPr lang="en-US" dirty="0"/>
              <a:t>Health worries</a:t>
            </a:r>
          </a:p>
        </p:txBody>
      </p:sp>
      <p:sp>
        <p:nvSpPr>
          <p:cNvPr id="15" name="TextBox 14">
            <a:extLst>
              <a:ext uri="{FF2B5EF4-FFF2-40B4-BE49-F238E27FC236}">
                <a16:creationId xmlns:a16="http://schemas.microsoft.com/office/drawing/2014/main" id="{45A4F609-D0FB-BD45-BC5D-9A71A358AC40}"/>
              </a:ext>
            </a:extLst>
          </p:cNvPr>
          <p:cNvSpPr txBox="1"/>
          <p:nvPr/>
        </p:nvSpPr>
        <p:spPr>
          <a:xfrm>
            <a:off x="8486241" y="5633469"/>
            <a:ext cx="1580369" cy="369332"/>
          </a:xfrm>
          <a:prstGeom prst="rect">
            <a:avLst/>
          </a:prstGeom>
          <a:noFill/>
        </p:spPr>
        <p:txBody>
          <a:bodyPr wrap="none" rtlCol="0">
            <a:spAutoFit/>
          </a:bodyPr>
          <a:lstStyle/>
          <a:p>
            <a:r>
              <a:rPr lang="en-US" dirty="0"/>
              <a:t>Lack of routine</a:t>
            </a:r>
          </a:p>
        </p:txBody>
      </p:sp>
      <p:sp>
        <p:nvSpPr>
          <p:cNvPr id="16" name="TextBox 15">
            <a:extLst>
              <a:ext uri="{FF2B5EF4-FFF2-40B4-BE49-F238E27FC236}">
                <a16:creationId xmlns:a16="http://schemas.microsoft.com/office/drawing/2014/main" id="{377792D6-C7CF-684F-81F5-5B98DC43FFB6}"/>
              </a:ext>
            </a:extLst>
          </p:cNvPr>
          <p:cNvSpPr txBox="1"/>
          <p:nvPr/>
        </p:nvSpPr>
        <p:spPr>
          <a:xfrm>
            <a:off x="7729861" y="6332482"/>
            <a:ext cx="2141933" cy="369332"/>
          </a:xfrm>
          <a:prstGeom prst="rect">
            <a:avLst/>
          </a:prstGeom>
          <a:noFill/>
        </p:spPr>
        <p:txBody>
          <a:bodyPr wrap="none" rtlCol="0">
            <a:spAutoFit/>
          </a:bodyPr>
          <a:lstStyle/>
          <a:p>
            <a:r>
              <a:rPr lang="en-US" dirty="0"/>
              <a:t>Loss or bereavement</a:t>
            </a:r>
          </a:p>
        </p:txBody>
      </p:sp>
      <p:sp>
        <p:nvSpPr>
          <p:cNvPr id="17" name="TextBox 16">
            <a:extLst>
              <a:ext uri="{FF2B5EF4-FFF2-40B4-BE49-F238E27FC236}">
                <a16:creationId xmlns:a16="http://schemas.microsoft.com/office/drawing/2014/main" id="{6C25CCCF-51D0-9844-A03D-E3E60472283F}"/>
              </a:ext>
            </a:extLst>
          </p:cNvPr>
          <p:cNvSpPr txBox="1"/>
          <p:nvPr/>
        </p:nvSpPr>
        <p:spPr>
          <a:xfrm>
            <a:off x="9031094" y="4494708"/>
            <a:ext cx="1164101" cy="369332"/>
          </a:xfrm>
          <a:prstGeom prst="rect">
            <a:avLst/>
          </a:prstGeom>
          <a:noFill/>
        </p:spPr>
        <p:txBody>
          <a:bodyPr wrap="none" rtlCol="0">
            <a:spAutoFit/>
          </a:bodyPr>
          <a:lstStyle/>
          <a:p>
            <a:r>
              <a:rPr lang="en-US" dirty="0"/>
              <a:t>Loneliness</a:t>
            </a:r>
          </a:p>
        </p:txBody>
      </p:sp>
      <p:sp>
        <p:nvSpPr>
          <p:cNvPr id="18" name="TextBox 17">
            <a:extLst>
              <a:ext uri="{FF2B5EF4-FFF2-40B4-BE49-F238E27FC236}">
                <a16:creationId xmlns:a16="http://schemas.microsoft.com/office/drawing/2014/main" id="{7268E2D0-4997-8C4D-8B13-6EEF1E13B46B}"/>
              </a:ext>
            </a:extLst>
          </p:cNvPr>
          <p:cNvSpPr txBox="1"/>
          <p:nvPr/>
        </p:nvSpPr>
        <p:spPr>
          <a:xfrm>
            <a:off x="998957" y="5132209"/>
            <a:ext cx="2205027" cy="369332"/>
          </a:xfrm>
          <a:prstGeom prst="rect">
            <a:avLst/>
          </a:prstGeom>
          <a:noFill/>
        </p:spPr>
        <p:txBody>
          <a:bodyPr wrap="none" rtlCol="0">
            <a:spAutoFit/>
          </a:bodyPr>
          <a:lstStyle/>
          <a:p>
            <a:r>
              <a:rPr lang="en-US" dirty="0"/>
              <a:t>Issues at school/work</a:t>
            </a:r>
          </a:p>
        </p:txBody>
      </p:sp>
      <p:sp>
        <p:nvSpPr>
          <p:cNvPr id="19" name="TextBox 18">
            <a:extLst>
              <a:ext uri="{FF2B5EF4-FFF2-40B4-BE49-F238E27FC236}">
                <a16:creationId xmlns:a16="http://schemas.microsoft.com/office/drawing/2014/main" id="{175E4AAB-600D-E84B-9DAA-AA61F0F2CC61}"/>
              </a:ext>
            </a:extLst>
          </p:cNvPr>
          <p:cNvSpPr txBox="1"/>
          <p:nvPr/>
        </p:nvSpPr>
        <p:spPr>
          <a:xfrm>
            <a:off x="1170308" y="4352137"/>
            <a:ext cx="1917641" cy="369332"/>
          </a:xfrm>
          <a:prstGeom prst="rect">
            <a:avLst/>
          </a:prstGeom>
          <a:noFill/>
        </p:spPr>
        <p:txBody>
          <a:bodyPr wrap="none" rtlCol="0">
            <a:spAutoFit/>
          </a:bodyPr>
          <a:lstStyle/>
          <a:p>
            <a:r>
              <a:rPr lang="en-US" dirty="0"/>
              <a:t>Issues with money</a:t>
            </a:r>
          </a:p>
        </p:txBody>
      </p:sp>
      <p:sp>
        <p:nvSpPr>
          <p:cNvPr id="20" name="TextBox 19">
            <a:extLst>
              <a:ext uri="{FF2B5EF4-FFF2-40B4-BE49-F238E27FC236}">
                <a16:creationId xmlns:a16="http://schemas.microsoft.com/office/drawing/2014/main" id="{22C084CB-A8A0-DB44-9BAF-CD670141C87C}"/>
              </a:ext>
            </a:extLst>
          </p:cNvPr>
          <p:cNvSpPr txBox="1"/>
          <p:nvPr/>
        </p:nvSpPr>
        <p:spPr>
          <a:xfrm>
            <a:off x="1741940" y="5514169"/>
            <a:ext cx="1562735" cy="369332"/>
          </a:xfrm>
          <a:prstGeom prst="rect">
            <a:avLst/>
          </a:prstGeom>
          <a:noFill/>
        </p:spPr>
        <p:txBody>
          <a:bodyPr wrap="none" rtlCol="0">
            <a:spAutoFit/>
          </a:bodyPr>
          <a:lstStyle/>
          <a:p>
            <a:r>
              <a:rPr lang="en-US" dirty="0"/>
              <a:t>Health worries</a:t>
            </a:r>
          </a:p>
        </p:txBody>
      </p:sp>
      <p:sp>
        <p:nvSpPr>
          <p:cNvPr id="21" name="TextBox 20">
            <a:extLst>
              <a:ext uri="{FF2B5EF4-FFF2-40B4-BE49-F238E27FC236}">
                <a16:creationId xmlns:a16="http://schemas.microsoft.com/office/drawing/2014/main" id="{377792D6-C7CF-684F-81F5-5B98DC43FFB6}"/>
              </a:ext>
            </a:extLst>
          </p:cNvPr>
          <p:cNvSpPr txBox="1"/>
          <p:nvPr/>
        </p:nvSpPr>
        <p:spPr>
          <a:xfrm>
            <a:off x="1340552" y="5885126"/>
            <a:ext cx="2141933" cy="369332"/>
          </a:xfrm>
          <a:prstGeom prst="rect">
            <a:avLst/>
          </a:prstGeom>
          <a:noFill/>
        </p:spPr>
        <p:txBody>
          <a:bodyPr wrap="none" rtlCol="0">
            <a:spAutoFit/>
          </a:bodyPr>
          <a:lstStyle/>
          <a:p>
            <a:r>
              <a:rPr lang="en-US" dirty="0"/>
              <a:t>Loss or bereavement</a:t>
            </a:r>
          </a:p>
        </p:txBody>
      </p:sp>
      <p:sp>
        <p:nvSpPr>
          <p:cNvPr id="22" name="TextBox 21">
            <a:extLst>
              <a:ext uri="{FF2B5EF4-FFF2-40B4-BE49-F238E27FC236}">
                <a16:creationId xmlns:a16="http://schemas.microsoft.com/office/drawing/2014/main" id="{175E4AAB-600D-E84B-9DAA-AA61F0F2CC61}"/>
              </a:ext>
            </a:extLst>
          </p:cNvPr>
          <p:cNvSpPr txBox="1"/>
          <p:nvPr/>
        </p:nvSpPr>
        <p:spPr>
          <a:xfrm>
            <a:off x="1789154" y="3968552"/>
            <a:ext cx="1387303" cy="369332"/>
          </a:xfrm>
          <a:prstGeom prst="rect">
            <a:avLst/>
          </a:prstGeom>
          <a:noFill/>
        </p:spPr>
        <p:txBody>
          <a:bodyPr wrap="none" rtlCol="0">
            <a:spAutoFit/>
          </a:bodyPr>
          <a:lstStyle/>
          <a:p>
            <a:r>
              <a:rPr lang="en-US" dirty="0"/>
              <a:t>Parent stress</a:t>
            </a:r>
          </a:p>
        </p:txBody>
      </p:sp>
      <p:sp>
        <p:nvSpPr>
          <p:cNvPr id="23" name="TextBox 22">
            <a:extLst>
              <a:ext uri="{FF2B5EF4-FFF2-40B4-BE49-F238E27FC236}">
                <a16:creationId xmlns:a16="http://schemas.microsoft.com/office/drawing/2014/main" id="{175E4AAB-600D-E84B-9DAA-AA61F0F2CC61}"/>
              </a:ext>
            </a:extLst>
          </p:cNvPr>
          <p:cNvSpPr txBox="1"/>
          <p:nvPr/>
        </p:nvSpPr>
        <p:spPr>
          <a:xfrm>
            <a:off x="2341242" y="6235721"/>
            <a:ext cx="1513556" cy="369332"/>
          </a:xfrm>
          <a:prstGeom prst="rect">
            <a:avLst/>
          </a:prstGeom>
          <a:noFill/>
        </p:spPr>
        <p:txBody>
          <a:bodyPr wrap="none" rtlCol="0">
            <a:spAutoFit/>
          </a:bodyPr>
          <a:lstStyle/>
          <a:p>
            <a:r>
              <a:rPr lang="en-US" dirty="0"/>
              <a:t>Social support</a:t>
            </a:r>
          </a:p>
        </p:txBody>
      </p:sp>
      <p:sp>
        <p:nvSpPr>
          <p:cNvPr id="24" name="TextBox 23">
            <a:extLst>
              <a:ext uri="{FF2B5EF4-FFF2-40B4-BE49-F238E27FC236}">
                <a16:creationId xmlns:a16="http://schemas.microsoft.com/office/drawing/2014/main" id="{175E4AAB-600D-E84B-9DAA-AA61F0F2CC61}"/>
              </a:ext>
            </a:extLst>
          </p:cNvPr>
          <p:cNvSpPr txBox="1"/>
          <p:nvPr/>
        </p:nvSpPr>
        <p:spPr>
          <a:xfrm>
            <a:off x="8484491" y="3097933"/>
            <a:ext cx="1221232" cy="369332"/>
          </a:xfrm>
          <a:prstGeom prst="rect">
            <a:avLst/>
          </a:prstGeom>
          <a:noFill/>
        </p:spPr>
        <p:txBody>
          <a:bodyPr wrap="none" rtlCol="0">
            <a:spAutoFit/>
          </a:bodyPr>
          <a:lstStyle/>
          <a:p>
            <a:r>
              <a:rPr lang="en-US" dirty="0"/>
              <a:t>Personality</a:t>
            </a:r>
          </a:p>
        </p:txBody>
      </p:sp>
      <p:sp>
        <p:nvSpPr>
          <p:cNvPr id="25" name="TextBox 24">
            <a:extLst>
              <a:ext uri="{FF2B5EF4-FFF2-40B4-BE49-F238E27FC236}">
                <a16:creationId xmlns:a16="http://schemas.microsoft.com/office/drawing/2014/main" id="{175E4AAB-600D-E84B-9DAA-AA61F0F2CC61}"/>
              </a:ext>
            </a:extLst>
          </p:cNvPr>
          <p:cNvSpPr txBox="1"/>
          <p:nvPr/>
        </p:nvSpPr>
        <p:spPr>
          <a:xfrm>
            <a:off x="2922725" y="1308941"/>
            <a:ext cx="2021707" cy="369332"/>
          </a:xfrm>
          <a:prstGeom prst="rect">
            <a:avLst/>
          </a:prstGeom>
          <a:noFill/>
        </p:spPr>
        <p:txBody>
          <a:bodyPr wrap="none" rtlCol="0">
            <a:spAutoFit/>
          </a:bodyPr>
          <a:lstStyle/>
          <a:p>
            <a:r>
              <a:rPr lang="en-US" dirty="0"/>
              <a:t>Unclear boundaries</a:t>
            </a:r>
          </a:p>
        </p:txBody>
      </p:sp>
      <p:sp>
        <p:nvSpPr>
          <p:cNvPr id="26" name="TextBox 25">
            <a:extLst>
              <a:ext uri="{FF2B5EF4-FFF2-40B4-BE49-F238E27FC236}">
                <a16:creationId xmlns:a16="http://schemas.microsoft.com/office/drawing/2014/main" id="{175E4AAB-600D-E84B-9DAA-AA61F0F2CC61}"/>
              </a:ext>
            </a:extLst>
          </p:cNvPr>
          <p:cNvSpPr txBox="1"/>
          <p:nvPr/>
        </p:nvSpPr>
        <p:spPr>
          <a:xfrm>
            <a:off x="2116507" y="1655769"/>
            <a:ext cx="2552494" cy="369332"/>
          </a:xfrm>
          <a:prstGeom prst="rect">
            <a:avLst/>
          </a:prstGeom>
          <a:noFill/>
        </p:spPr>
        <p:txBody>
          <a:bodyPr wrap="none" rtlCol="0">
            <a:spAutoFit/>
          </a:bodyPr>
          <a:lstStyle/>
          <a:p>
            <a:r>
              <a:rPr lang="en-US" dirty="0"/>
              <a:t>Ineffective consequences</a:t>
            </a:r>
          </a:p>
        </p:txBody>
      </p:sp>
      <p:sp>
        <p:nvSpPr>
          <p:cNvPr id="27" name="TextBox 26">
            <a:extLst>
              <a:ext uri="{FF2B5EF4-FFF2-40B4-BE49-F238E27FC236}">
                <a16:creationId xmlns:a16="http://schemas.microsoft.com/office/drawing/2014/main" id="{175E4AAB-600D-E84B-9DAA-AA61F0F2CC61}"/>
              </a:ext>
            </a:extLst>
          </p:cNvPr>
          <p:cNvSpPr txBox="1"/>
          <p:nvPr/>
        </p:nvSpPr>
        <p:spPr>
          <a:xfrm>
            <a:off x="1956969" y="2028223"/>
            <a:ext cx="2520370" cy="369332"/>
          </a:xfrm>
          <a:prstGeom prst="rect">
            <a:avLst/>
          </a:prstGeom>
          <a:noFill/>
        </p:spPr>
        <p:txBody>
          <a:bodyPr wrap="none" rtlCol="0">
            <a:spAutoFit/>
          </a:bodyPr>
          <a:lstStyle/>
          <a:p>
            <a:r>
              <a:rPr lang="en-US" dirty="0"/>
              <a:t>Reinforced </a:t>
            </a:r>
            <a:r>
              <a:rPr lang="en-US" dirty="0" err="1"/>
              <a:t>misbehaviour</a:t>
            </a:r>
            <a:endParaRPr lang="en-US" dirty="0"/>
          </a:p>
        </p:txBody>
      </p:sp>
      <p:sp>
        <p:nvSpPr>
          <p:cNvPr id="28" name="TextBox 27">
            <a:extLst>
              <a:ext uri="{FF2B5EF4-FFF2-40B4-BE49-F238E27FC236}">
                <a16:creationId xmlns:a16="http://schemas.microsoft.com/office/drawing/2014/main" id="{175E4AAB-600D-E84B-9DAA-AA61F0F2CC61}"/>
              </a:ext>
            </a:extLst>
          </p:cNvPr>
          <p:cNvSpPr txBox="1"/>
          <p:nvPr/>
        </p:nvSpPr>
        <p:spPr>
          <a:xfrm>
            <a:off x="2229030" y="2409631"/>
            <a:ext cx="1976247" cy="369332"/>
          </a:xfrm>
          <a:prstGeom prst="rect">
            <a:avLst/>
          </a:prstGeom>
          <a:noFill/>
        </p:spPr>
        <p:txBody>
          <a:bodyPr wrap="none" rtlCol="0">
            <a:spAutoFit/>
          </a:bodyPr>
          <a:lstStyle/>
          <a:p>
            <a:r>
              <a:rPr lang="en-US" dirty="0"/>
              <a:t>Lack of consistency</a:t>
            </a:r>
          </a:p>
        </p:txBody>
      </p:sp>
      <p:sp>
        <p:nvSpPr>
          <p:cNvPr id="29" name="Rectangle 28">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1" name="Rectangle 30">
            <a:extLst>
              <a:ext uri="{FF2B5EF4-FFF2-40B4-BE49-F238E27FC236}">
                <a16:creationId xmlns:a16="http://schemas.microsoft.com/office/drawing/2014/main" id="{86C05CE6-48EB-0046-B7AE-8B942A96AD21}"/>
              </a:ext>
            </a:extLst>
          </p:cNvPr>
          <p:cNvSpPr/>
          <p:nvPr/>
        </p:nvSpPr>
        <p:spPr>
          <a:xfrm>
            <a:off x="-34022"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8" name="TextBox 37">
            <a:extLst>
              <a:ext uri="{FF2B5EF4-FFF2-40B4-BE49-F238E27FC236}">
                <a16:creationId xmlns:a16="http://schemas.microsoft.com/office/drawing/2014/main" id="{175E4AAB-600D-E84B-9DAA-AA61F0F2CC61}"/>
              </a:ext>
            </a:extLst>
          </p:cNvPr>
          <p:cNvSpPr txBox="1"/>
          <p:nvPr/>
        </p:nvSpPr>
        <p:spPr>
          <a:xfrm>
            <a:off x="8597985" y="3451406"/>
            <a:ext cx="2795637" cy="369332"/>
          </a:xfrm>
          <a:prstGeom prst="rect">
            <a:avLst/>
          </a:prstGeom>
          <a:noFill/>
        </p:spPr>
        <p:txBody>
          <a:bodyPr wrap="none" rtlCol="0">
            <a:spAutoFit/>
          </a:bodyPr>
          <a:lstStyle/>
          <a:p>
            <a:r>
              <a:rPr lang="en-US" dirty="0"/>
              <a:t>Development/special needs</a:t>
            </a:r>
          </a:p>
        </p:txBody>
      </p:sp>
      <p:pic>
        <p:nvPicPr>
          <p:cNvPr id="39" name="Picture 38"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726774" y="5501540"/>
            <a:ext cx="1241097" cy="1176349"/>
          </a:xfrm>
          <a:prstGeom prst="rect">
            <a:avLst/>
          </a:prstGeom>
          <a:noFill/>
          <a:ln>
            <a:noFill/>
          </a:ln>
        </p:spPr>
      </p:pic>
      <p:pic>
        <p:nvPicPr>
          <p:cNvPr id="32" name="Picture 2" descr="Covid-19 World Service | nasc"/>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8759" b="99270" l="9537" r="89646">
                        <a14:foregroundMark x1="67847" y1="22628" x2="61035" y2="12409"/>
                        <a14:foregroundMark x1="43597" y1="93431" x2="67302" y2="96350"/>
                        <a14:foregroundMark x1="22888" y1="89051" x2="25341" y2="17518"/>
                        <a14:foregroundMark x1="16621" y1="19708" x2="56403" y2="15328"/>
                        <a14:foregroundMark x1="24796" y1="89781" x2="29973" y2="88321"/>
                        <a14:foregroundMark x1="16894" y1="89781" x2="37057" y2="99270"/>
                        <a14:foregroundMark x1="67847" y1="20438" x2="79564" y2="86131"/>
                        <a14:foregroundMark x1="73569" y1="10949" x2="84741" y2="81022"/>
                        <a14:foregroundMark x1="70300" y1="94161" x2="73842" y2="94161"/>
                        <a14:foregroundMark x1="76022" y1="93431" x2="76022" y2="93431"/>
                        <a14:foregroundMark x1="74932" y1="89051" x2="74932" y2="89051"/>
                        <a14:backgroundMark x1="22343" y1="96350" x2="22343" y2="96350"/>
                        <a14:backgroundMark x1="22888" y1="91971" x2="22888" y2="91971"/>
                        <a14:backgroundMark x1="22888" y1="89051" x2="22888" y2="89051"/>
                        <a14:backgroundMark x1="73569" y1="95620" x2="73569" y2="95620"/>
                        <a14:backgroundMark x1="73025" y1="91971" x2="73025" y2="91971"/>
                        <a14:backgroundMark x1="22071" y1="91241" x2="22071" y2="91241"/>
                        <a14:backgroundMark x1="21798" y1="91241" x2="21798" y2="91241"/>
                        <a14:backgroundMark x1="23433" y1="91971" x2="23433" y2="91971"/>
                        <a14:backgroundMark x1="72207" y1="91241" x2="72207" y2="91241"/>
                        <a14:backgroundMark x1="72480" y1="94161" x2="72480" y2="94161"/>
                        <a14:backgroundMark x1="71935" y1="94161" x2="71935" y2="94161"/>
                        <a14:backgroundMark x1="73842" y1="94891" x2="73842" y2="94891"/>
                        <a14:backgroundMark x1="73569" y1="93431" x2="73569" y2="93431"/>
                        <a14:backgroundMark x1="74114" y1="94161" x2="74114" y2="94161"/>
                      </a14:backgroundRemoval>
                    </a14:imgEffect>
                  </a14:imgLayer>
                </a14:imgProps>
              </a:ext>
              <a:ext uri="{28A0092B-C50C-407E-A947-70E740481C1C}">
                <a14:useLocalDpi xmlns:a14="http://schemas.microsoft.com/office/drawing/2010/main" val="0"/>
              </a:ext>
            </a:extLst>
          </a:blip>
          <a:srcRect/>
          <a:stretch>
            <a:fillRect/>
          </a:stretch>
        </p:blipFill>
        <p:spPr bwMode="auto">
          <a:xfrm>
            <a:off x="9256902" y="260132"/>
            <a:ext cx="2270914" cy="847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420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a:extLst>
              <a:ext uri="{FF2B5EF4-FFF2-40B4-BE49-F238E27FC236}">
                <a16:creationId xmlns:a16="http://schemas.microsoft.com/office/drawing/2014/main" id="{A651F1BA-77CE-4942-9BEA-181D09229D81}"/>
              </a:ext>
            </a:extLst>
          </p:cNvPr>
          <p:cNvSpPr txBox="1"/>
          <p:nvPr/>
        </p:nvSpPr>
        <p:spPr>
          <a:xfrm>
            <a:off x="722957" y="1280264"/>
            <a:ext cx="10387161" cy="214873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What might behavioural difficulties look like in children?</a:t>
            </a:r>
          </a:p>
        </p:txBody>
      </p:sp>
      <p:sp>
        <p:nvSpPr>
          <p:cNvPr id="5" name="Rectangle 4">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Rectangle 5">
            <a:extLst>
              <a:ext uri="{FF2B5EF4-FFF2-40B4-BE49-F238E27FC236}">
                <a16:creationId xmlns:a16="http://schemas.microsoft.com/office/drawing/2014/main" id="{715206ED-2717-3A43-A9D0-D19114DA9E43}"/>
              </a:ext>
            </a:extLst>
          </p:cNvPr>
          <p:cNvSpPr/>
          <p:nvPr/>
        </p:nvSpPr>
        <p:spPr>
          <a:xfrm>
            <a:off x="11804215" y="-4576"/>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7" name="Picture 6" descr="Mental Health - The Fit Care">
            <a:extLst>
              <a:ext uri="{FF2B5EF4-FFF2-40B4-BE49-F238E27FC236}">
                <a16:creationId xmlns:a16="http://schemas.microsoft.com/office/drawing/2014/main" id="{B82E9F6A-3F85-0948-A6A2-788DD1BC2C1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1026" name="Picture 2" descr="Anger | Inside Out Wikia | Fand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7331" y="3285641"/>
            <a:ext cx="3648546" cy="3572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34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92986"/>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Signs and symptoms of behavioural difficulties</a:t>
            </a: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4576"/>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768517" y="2247751"/>
            <a:ext cx="9920503" cy="4077999"/>
          </a:xfrm>
          <a:prstGeom prst="rect">
            <a:avLst/>
          </a:prstGeom>
          <a:noFill/>
          <a:ln>
            <a:noFill/>
          </a:ln>
        </p:spPr>
        <p:txBody>
          <a:bodyPr spcFirstLastPara="1" wrap="square" lIns="91425" tIns="45700" rIns="91425" bIns="45700" anchor="t" anchorCtr="0">
            <a:spAutoFit/>
          </a:bodyPr>
          <a:lstStyle/>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Emotional outbursts (e.g. shouting, screaming, crying)</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Physical outbursts (e.g. hitting, throwing)</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Difficulties following routine (e.g. getting ready for school, getting ready for bed)</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Difficulties following instructions </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Difficulties with siblings or friends</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Rude or stubborn</a:t>
            </a:r>
          </a:p>
          <a:p>
            <a:pPr marL="342900" indent="-342900">
              <a:spcAft>
                <a:spcPts val="600"/>
              </a:spcAft>
              <a:buFont typeface="Wingdings" panose="05000000000000000000" pitchFamily="2" charset="2"/>
              <a:buChar char="Ø"/>
            </a:pPr>
            <a:r>
              <a:rPr lang="en-GB" sz="2400" dirty="0">
                <a:ea typeface="Open Sans" panose="020B0606030504020204" pitchFamily="34" charset="0"/>
                <a:cs typeface="Open Sans" panose="020B0606030504020204" pitchFamily="34" charset="0"/>
              </a:rPr>
              <a:t>Attention-seeking behaviour</a:t>
            </a:r>
          </a:p>
          <a:p>
            <a:pPr marL="457200" marR="0" lvl="0" indent="-457200" rtl="0">
              <a:spcBef>
                <a:spcPts val="0"/>
              </a:spcBef>
              <a:spcAft>
                <a:spcPts val="0"/>
              </a:spcAft>
              <a:buFont typeface="Wingdings" panose="05000000000000000000" pitchFamily="2" charset="2"/>
              <a:buChar char="Ø"/>
            </a:pPr>
            <a:endParaRPr lang="en-GB" sz="3200" dirty="0">
              <a:solidFill>
                <a:schemeClr val="dk1"/>
              </a:solidFill>
              <a:latin typeface="Open Sans" panose="020B0606030504020204" pitchFamily="34" charset="0"/>
              <a:ea typeface="Open Sans" panose="020B0606030504020204" pitchFamily="34" charset="0"/>
              <a:cs typeface="Open Sans" panose="020B0606030504020204" pitchFamily="34" charset="0"/>
              <a:sym typeface="Rockwell"/>
            </a:endParaRP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8" name="Google Shape;131;p4"/>
          <p:cNvPicPr preferRelativeResize="0"/>
          <p:nvPr/>
        </p:nvPicPr>
        <p:blipFill rotWithShape="1">
          <a:blip r:embed="rId4">
            <a:alphaModFix/>
          </a:blip>
          <a:srcRect/>
          <a:stretch/>
        </p:blipFill>
        <p:spPr>
          <a:xfrm>
            <a:off x="6485870" y="3794574"/>
            <a:ext cx="2258737" cy="1931852"/>
          </a:xfrm>
          <a:prstGeom prst="rect">
            <a:avLst/>
          </a:prstGeom>
          <a:noFill/>
          <a:ln>
            <a:noFill/>
          </a:ln>
        </p:spPr>
      </p:pic>
    </p:spTree>
    <p:extLst>
      <p:ext uri="{BB962C8B-B14F-4D97-AF65-F5344CB8AC3E}">
        <p14:creationId xmlns:p14="http://schemas.microsoft.com/office/powerpoint/2010/main" val="35542092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92986"/>
            <a:ext cx="11035697"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What keeps behavioural difficulties going?</a:t>
            </a: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4576"/>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768517" y="2247751"/>
            <a:ext cx="9920503" cy="2526292"/>
          </a:xfrm>
          <a:prstGeom prst="rect">
            <a:avLst/>
          </a:prstGeom>
          <a:noFill/>
          <a:ln>
            <a:noFill/>
          </a:ln>
        </p:spPr>
        <p:txBody>
          <a:bodyPr spcFirstLastPara="1" wrap="square" lIns="91425" tIns="45700" rIns="91425" bIns="45700" anchor="t" anchorCtr="0">
            <a:spAutoFit/>
          </a:bodyPr>
          <a:lstStyle/>
          <a:p>
            <a:pPr marL="662940" lvl="2" indent="-457200">
              <a:lnSpc>
                <a:spcPct val="150000"/>
              </a:lnSpc>
              <a:buClr>
                <a:schemeClr val="accent1"/>
              </a:buClr>
              <a:buSzPts val="2400"/>
              <a:buFont typeface="+mj-lt"/>
              <a:buAutoNum type="arabicPeriod"/>
            </a:pPr>
            <a:r>
              <a:rPr lang="en-GB" sz="2400" b="1" dirty="0">
                <a:solidFill>
                  <a:srgbClr val="009999"/>
                </a:solidFill>
                <a:ea typeface="Open Sans" panose="020B0606030504020204" pitchFamily="34" charset="0"/>
                <a:cs typeface="Open Sans" panose="020B0606030504020204" pitchFamily="34" charset="0"/>
                <a:sym typeface="Rockwell"/>
              </a:rPr>
              <a:t>Attention rule: </a:t>
            </a:r>
            <a:r>
              <a:rPr lang="en-GB" sz="2400" dirty="0">
                <a:ea typeface="Open Sans" panose="020B0606030504020204" pitchFamily="34" charset="0"/>
                <a:cs typeface="Open Sans" panose="020B0606030504020204" pitchFamily="34" charset="0"/>
                <a:sym typeface="Rockwell"/>
              </a:rPr>
              <a:t>Children’s behaviour is often oriented towards gaining attention from others, especially parents</a:t>
            </a:r>
            <a:endParaRPr lang="en-GB" sz="2400" b="1" dirty="0">
              <a:solidFill>
                <a:srgbClr val="009999"/>
              </a:solidFill>
              <a:ea typeface="Open Sans" panose="020B0606030504020204" pitchFamily="34" charset="0"/>
              <a:cs typeface="Open Sans" panose="020B0606030504020204" pitchFamily="34" charset="0"/>
              <a:sym typeface="Rockwell"/>
            </a:endParaRPr>
          </a:p>
          <a:p>
            <a:pPr marL="662940" lvl="2" indent="-457200">
              <a:lnSpc>
                <a:spcPct val="150000"/>
              </a:lnSpc>
              <a:spcBef>
                <a:spcPts val="1680"/>
              </a:spcBef>
              <a:buClr>
                <a:schemeClr val="accent1"/>
              </a:buClr>
              <a:buSzPts val="2400"/>
              <a:buFont typeface="+mj-lt"/>
              <a:buAutoNum type="arabicPeriod"/>
            </a:pPr>
            <a:r>
              <a:rPr lang="en-GB" sz="2400" b="1" dirty="0">
                <a:solidFill>
                  <a:srgbClr val="009999"/>
                </a:solidFill>
                <a:ea typeface="Open Sans" panose="020B0606030504020204" pitchFamily="34" charset="0"/>
                <a:cs typeface="Open Sans" panose="020B0606030504020204" pitchFamily="34" charset="0"/>
                <a:sym typeface="Rockwell"/>
              </a:rPr>
              <a:t>Reinforcement rule</a:t>
            </a:r>
            <a:r>
              <a:rPr lang="en-GB" sz="2400" dirty="0">
                <a:ea typeface="Open Sans" panose="020B0606030504020204" pitchFamily="34" charset="0"/>
                <a:cs typeface="Open Sans" panose="020B0606030504020204" pitchFamily="34" charset="0"/>
                <a:sym typeface="Rockwell"/>
              </a:rPr>
              <a:t>: behaviour which is reinforced (focused on) immediately is more likely to occur</a:t>
            </a:r>
            <a:endParaRPr lang="en-GB" sz="2400" dirty="0">
              <a:ea typeface="Open Sans" panose="020B0606030504020204" pitchFamily="34" charset="0"/>
              <a:cs typeface="Open Sans" panose="020B0606030504020204" pitchFamily="34" charset="0"/>
            </a:endParaRP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8" name="Google Shape;502;p25" descr="Image result for attention cartoon"/>
          <p:cNvPicPr preferRelativeResize="0"/>
          <p:nvPr/>
        </p:nvPicPr>
        <p:blipFill rotWithShape="1">
          <a:blip r:embed="rId4">
            <a:alphaModFix/>
          </a:blip>
          <a:srcRect/>
          <a:stretch/>
        </p:blipFill>
        <p:spPr>
          <a:xfrm>
            <a:off x="5246180" y="4890790"/>
            <a:ext cx="2080372" cy="1489462"/>
          </a:xfrm>
          <a:prstGeom prst="rect">
            <a:avLst/>
          </a:prstGeom>
          <a:noFill/>
          <a:ln>
            <a:noFill/>
          </a:ln>
        </p:spPr>
      </p:pic>
      <p:sp>
        <p:nvSpPr>
          <p:cNvPr id="3" name="Rectangle 2"/>
          <p:cNvSpPr/>
          <p:nvPr/>
        </p:nvSpPr>
        <p:spPr>
          <a:xfrm>
            <a:off x="3160837" y="3244334"/>
            <a:ext cx="184731" cy="369332"/>
          </a:xfrm>
          <a:prstGeom prst="rect">
            <a:avLst/>
          </a:prstGeom>
        </p:spPr>
        <p:txBody>
          <a:bodyPr wrap="none">
            <a:spAutoFit/>
          </a:bodyPr>
          <a:lstStyle/>
          <a:p>
            <a:endParaRPr lang="en-GB" dirty="0"/>
          </a:p>
        </p:txBody>
      </p:sp>
    </p:spTree>
    <p:extLst>
      <p:ext uri="{BB962C8B-B14F-4D97-AF65-F5344CB8AC3E}">
        <p14:creationId xmlns:p14="http://schemas.microsoft.com/office/powerpoint/2010/main" val="647885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92986"/>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Behaviour example</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38030"/>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768517" y="1414962"/>
            <a:ext cx="9336601" cy="4631997"/>
          </a:xfrm>
          <a:prstGeom prst="rect">
            <a:avLst/>
          </a:prstGeom>
          <a:noFill/>
          <a:ln>
            <a:noFill/>
          </a:ln>
        </p:spPr>
        <p:txBody>
          <a:bodyPr spcFirstLastPara="1" wrap="square" lIns="91425" tIns="45700" rIns="91425" bIns="45700" anchor="t" anchorCtr="0">
            <a:spAutoFit/>
          </a:bodyPr>
          <a:lstStyle/>
          <a:p>
            <a:pPr>
              <a:spcAft>
                <a:spcPts val="600"/>
              </a:spcAft>
            </a:pPr>
            <a:r>
              <a:rPr lang="en-GB" sz="2400" dirty="0">
                <a:ea typeface="Open Sans" panose="020B0606030504020204" pitchFamily="34" charset="0"/>
                <a:cs typeface="Open Sans" panose="020B0606030504020204" pitchFamily="34" charset="0"/>
              </a:rPr>
              <a:t>Jacob is in Year 2. </a:t>
            </a:r>
          </a:p>
          <a:p>
            <a:pPr>
              <a:spcAft>
                <a:spcPts val="600"/>
              </a:spcAft>
            </a:pPr>
            <a:endParaRPr lang="en-GB" sz="1500" dirty="0">
              <a:ea typeface="Open Sans" panose="020B0606030504020204" pitchFamily="34" charset="0"/>
              <a:cs typeface="Open Sans" panose="020B0606030504020204" pitchFamily="34" charset="0"/>
            </a:endParaRPr>
          </a:p>
          <a:p>
            <a:pPr>
              <a:spcAft>
                <a:spcPts val="600"/>
              </a:spcAft>
            </a:pPr>
            <a:r>
              <a:rPr lang="en-GB" sz="2400" dirty="0">
                <a:ea typeface="Open Sans" panose="020B0606030504020204" pitchFamily="34" charset="0"/>
                <a:cs typeface="Open Sans" panose="020B0606030504020204" pitchFamily="34" charset="0"/>
              </a:rPr>
              <a:t>Jacob often struggles to follow instructions which means it is very difficult to get Jacob ready for school in the morning and to get him ready for bed at night. Jacob won’t do what Mum and Dad ask him to do, like putting his shoes on, and can throw his shoes or scream, even when they ask him to over and over again or get cross with him. Eventually Mum and Dad have to do these things for him. </a:t>
            </a:r>
          </a:p>
          <a:p>
            <a:pPr>
              <a:spcAft>
                <a:spcPts val="600"/>
              </a:spcAft>
            </a:pPr>
            <a:endParaRPr lang="en-GB" sz="1500" dirty="0">
              <a:ea typeface="Open Sans" panose="020B0606030504020204" pitchFamily="34" charset="0"/>
              <a:cs typeface="Open Sans" panose="020B0606030504020204" pitchFamily="34" charset="0"/>
            </a:endParaRPr>
          </a:p>
          <a:p>
            <a:pPr>
              <a:spcAft>
                <a:spcPts val="600"/>
              </a:spcAft>
            </a:pPr>
            <a:r>
              <a:rPr lang="en-GB" sz="2400" dirty="0">
                <a:ea typeface="Open Sans" panose="020B0606030504020204" pitchFamily="34" charset="0"/>
                <a:cs typeface="Open Sans" panose="020B0606030504020204" pitchFamily="34" charset="0"/>
              </a:rPr>
              <a:t>Jacob also doesn’t play very nicely with his sister and Mum sometimes shouts at him. At school Jacob likes to make his friends laugh, but he is often told off by his teacher for his behaviour. </a:t>
            </a: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8" name="Picture 7"/>
          <p:cNvPicPr>
            <a:picLocks noChangeAspect="1"/>
          </p:cNvPicPr>
          <p:nvPr/>
        </p:nvPicPr>
        <p:blipFill rotWithShape="1">
          <a:blip r:embed="rId4">
            <a:extLst>
              <a:ext uri="{BEBA8EAE-BF5A-486C-A8C5-ECC9F3942E4B}">
                <a14:imgProps xmlns:a14="http://schemas.microsoft.com/office/drawing/2010/main">
                  <a14:imgLayer r:embed="rId5">
                    <a14:imgEffect>
                      <a14:backgroundRemoval t="0" b="90741" l="2905" r="95436"/>
                    </a14:imgEffect>
                  </a14:imgLayer>
                </a14:imgProps>
              </a:ext>
              <a:ext uri="{28A0092B-C50C-407E-A947-70E740481C1C}">
                <a14:useLocalDpi xmlns:a14="http://schemas.microsoft.com/office/drawing/2010/main" val="0"/>
              </a:ext>
            </a:extLst>
          </a:blip>
          <a:srcRect b="7416"/>
          <a:stretch/>
        </p:blipFill>
        <p:spPr>
          <a:xfrm>
            <a:off x="10105118" y="2792246"/>
            <a:ext cx="2123241" cy="2202324"/>
          </a:xfrm>
          <a:prstGeom prst="rect">
            <a:avLst/>
          </a:prstGeom>
        </p:spPr>
      </p:pic>
    </p:spTree>
    <p:extLst>
      <p:ext uri="{BB962C8B-B14F-4D97-AF65-F5344CB8AC3E}">
        <p14:creationId xmlns:p14="http://schemas.microsoft.com/office/powerpoint/2010/main" val="6454814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92986"/>
            <a:ext cx="11035697"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How can I manage my child’s behaviour?</a:t>
            </a:r>
            <a:endParaRPr lang="en-GB" sz="4400"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grpSp>
        <p:nvGrpSpPr>
          <p:cNvPr id="26" name="Google Shape;372;p17"/>
          <p:cNvGrpSpPr/>
          <p:nvPr/>
        </p:nvGrpSpPr>
        <p:grpSpPr>
          <a:xfrm>
            <a:off x="2470092" y="1350837"/>
            <a:ext cx="6903687" cy="5149660"/>
            <a:chOff x="571469" y="122866"/>
            <a:chExt cx="6754567" cy="5454928"/>
          </a:xfrm>
        </p:grpSpPr>
        <p:sp>
          <p:nvSpPr>
            <p:cNvPr id="27" name="Google Shape;373;p17"/>
            <p:cNvSpPr/>
            <p:nvPr/>
          </p:nvSpPr>
          <p:spPr>
            <a:xfrm>
              <a:off x="2972766" y="1997342"/>
              <a:ext cx="2079191" cy="1623752"/>
            </a:xfrm>
            <a:prstGeom prst="ellipse">
              <a:avLst/>
            </a:prstGeom>
            <a:solidFill>
              <a:srgbClr val="F2F2F2"/>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28" name="Google Shape;374;p17"/>
            <p:cNvSpPr txBox="1"/>
            <p:nvPr/>
          </p:nvSpPr>
          <p:spPr>
            <a:xfrm>
              <a:off x="3277256" y="2235135"/>
              <a:ext cx="1470211" cy="1148166"/>
            </a:xfrm>
            <a:prstGeom prst="rect">
              <a:avLst/>
            </a:prstGeom>
            <a:noFill/>
            <a:ln>
              <a:noFill/>
            </a:ln>
          </p:spPr>
          <p:txBody>
            <a:bodyPr spcFirstLastPara="1" wrap="square" lIns="25400" tIns="25400" rIns="25400" bIns="25400" anchor="ctr" anchorCtr="0">
              <a:noAutofit/>
            </a:bodyPr>
            <a:lstStyle/>
            <a:p>
              <a:pPr marL="0" marR="0" lvl="0" indent="0" algn="ctr" rtl="0">
                <a:lnSpc>
                  <a:spcPct val="100000"/>
                </a:lnSpc>
                <a:spcBef>
                  <a:spcPts val="0"/>
                </a:spcBef>
                <a:spcAft>
                  <a:spcPts val="0"/>
                </a:spcAft>
                <a:buNone/>
              </a:pPr>
              <a:r>
                <a:rPr lang="en-GB" b="1">
                  <a:solidFill>
                    <a:schemeClr val="accent1"/>
                  </a:solidFill>
                  <a:latin typeface="Open Sans" panose="020B0606030504020204" pitchFamily="34" charset="0"/>
                  <a:ea typeface="Open Sans" panose="020B0606030504020204" pitchFamily="34" charset="0"/>
                  <a:cs typeface="Open Sans" panose="020B0606030504020204" pitchFamily="34" charset="0"/>
                  <a:sym typeface="Arial"/>
                </a:rPr>
                <a:t>Key Strategies</a:t>
              </a:r>
              <a:endParaRPr b="1">
                <a:solidFill>
                  <a:schemeClr val="accent1"/>
                </a:solidFill>
                <a:latin typeface="Open Sans" panose="020B0606030504020204" pitchFamily="34" charset="0"/>
                <a:ea typeface="Open Sans" panose="020B0606030504020204" pitchFamily="34" charset="0"/>
                <a:cs typeface="Open Sans" panose="020B0606030504020204" pitchFamily="34" charset="0"/>
                <a:sym typeface="Arial"/>
              </a:endParaRPr>
            </a:p>
            <a:p>
              <a:pPr marL="0" marR="0" lvl="0" indent="0" algn="ctr" rtl="0">
                <a:lnSpc>
                  <a:spcPct val="100000"/>
                </a:lnSpc>
                <a:spcBef>
                  <a:spcPts val="0"/>
                </a:spcBef>
                <a:spcAft>
                  <a:spcPts val="0"/>
                </a:spcAft>
                <a:buNone/>
              </a:pPr>
              <a:r>
                <a:rPr lang="en-GB" b="1">
                  <a:solidFill>
                    <a:schemeClr val="accent1"/>
                  </a:solidFill>
                  <a:latin typeface="Open Sans" panose="020B0606030504020204" pitchFamily="34" charset="0"/>
                  <a:ea typeface="Open Sans" panose="020B0606030504020204" pitchFamily="34" charset="0"/>
                  <a:cs typeface="Open Sans" panose="020B0606030504020204" pitchFamily="34" charset="0"/>
                  <a:sym typeface="Arial"/>
                </a:rPr>
                <a:t>Used</a:t>
              </a:r>
              <a:endParaRPr b="1">
                <a:solidFill>
                  <a:schemeClr val="accen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29" name="Google Shape;375;p17"/>
            <p:cNvSpPr/>
            <p:nvPr/>
          </p:nvSpPr>
          <p:spPr>
            <a:xfrm rot="-5400000">
              <a:off x="3827659" y="1404856"/>
              <a:ext cx="369404"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0" name="Google Shape;376;p17"/>
            <p:cNvSpPr txBox="1"/>
            <p:nvPr/>
          </p:nvSpPr>
          <p:spPr>
            <a:xfrm rot="-5400000">
              <a:off x="3883070" y="1562045"/>
              <a:ext cx="258583"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1" name="Google Shape;377;p17"/>
            <p:cNvSpPr/>
            <p:nvPr/>
          </p:nvSpPr>
          <p:spPr>
            <a:xfrm>
              <a:off x="2811862" y="122866"/>
              <a:ext cx="2400998" cy="1177486"/>
            </a:xfrm>
            <a:prstGeom prst="ellipse">
              <a:avLst/>
            </a:prstGeom>
            <a:solidFill>
              <a:srgbClr val="FFD74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2" name="Google Shape;378;p17"/>
            <p:cNvSpPr txBox="1"/>
            <p:nvPr/>
          </p:nvSpPr>
          <p:spPr>
            <a:xfrm>
              <a:off x="3163480" y="295305"/>
              <a:ext cx="1697762" cy="832608"/>
            </a:xfrm>
            <a:prstGeom prst="rect">
              <a:avLst/>
            </a:prstGeom>
            <a:noFill/>
            <a:ln>
              <a:noFill/>
            </a:ln>
          </p:spPr>
          <p:txBody>
            <a:bodyPr spcFirstLastPara="1" wrap="square" lIns="22850" tIns="22850" rIns="22850" bIns="22850" anchor="ctr" anchorCtr="0">
              <a:noAutofit/>
            </a:bodyPr>
            <a:lstStyle/>
            <a:p>
              <a:pPr lvl="0" algn="ctr">
                <a:lnSpc>
                  <a:spcPct val="90000"/>
                </a:lnSpc>
              </a:pPr>
              <a:r>
                <a:rPr lang="en-GB"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Understanding behavioural difficulties</a:t>
              </a:r>
            </a:p>
          </p:txBody>
        </p:sp>
        <p:sp>
          <p:nvSpPr>
            <p:cNvPr id="33" name="Google Shape;379;p17"/>
            <p:cNvSpPr/>
            <p:nvPr/>
          </p:nvSpPr>
          <p:spPr>
            <a:xfrm rot="-1425150">
              <a:off x="5038870" y="2024303"/>
              <a:ext cx="357864"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4" name="Google Shape;380;p17"/>
            <p:cNvSpPr txBox="1"/>
            <p:nvPr/>
          </p:nvSpPr>
          <p:spPr>
            <a:xfrm rot="-1425150">
              <a:off x="5043417" y="2147702"/>
              <a:ext cx="250505"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5" name="Google Shape;381;p17"/>
            <p:cNvSpPr/>
            <p:nvPr/>
          </p:nvSpPr>
          <p:spPr>
            <a:xfrm>
              <a:off x="5387047" y="1124821"/>
              <a:ext cx="1907492" cy="1319482"/>
            </a:xfrm>
            <a:prstGeom prst="ellipse">
              <a:avLst/>
            </a:prstGeom>
            <a:solidFill>
              <a:srgbClr val="D16163"/>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6" name="Google Shape;382;p17"/>
            <p:cNvSpPr txBox="1"/>
            <p:nvPr/>
          </p:nvSpPr>
          <p:spPr>
            <a:xfrm>
              <a:off x="5666393" y="1318055"/>
              <a:ext cx="1348800" cy="933014"/>
            </a:xfrm>
            <a:prstGeom prst="rect">
              <a:avLst/>
            </a:prstGeom>
            <a:noFill/>
            <a:ln>
              <a:noFill/>
            </a:ln>
          </p:spPr>
          <p:txBody>
            <a:bodyPr spcFirstLastPara="1" wrap="square" lIns="22850" tIns="22850" rIns="22850" bIns="22850" anchor="ctr" anchorCtr="0">
              <a:noAutofit/>
            </a:bodyPr>
            <a:lstStyle/>
            <a:p>
              <a:pPr lvl="0" algn="ctr">
                <a:lnSpc>
                  <a:spcPct val="90000"/>
                </a:lnSpc>
              </a:pPr>
              <a:r>
                <a:rPr lang="en-GB"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Goal Setting</a:t>
              </a:r>
            </a:p>
          </p:txBody>
        </p:sp>
        <p:sp>
          <p:nvSpPr>
            <p:cNvPr id="37" name="Google Shape;383;p17"/>
            <p:cNvSpPr/>
            <p:nvPr/>
          </p:nvSpPr>
          <p:spPr>
            <a:xfrm rot="1405116">
              <a:off x="5048865" y="3084903"/>
              <a:ext cx="374930"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38" name="Google Shape;384;p17"/>
            <p:cNvSpPr txBox="1"/>
            <p:nvPr/>
          </p:nvSpPr>
          <p:spPr>
            <a:xfrm rot="1405116">
              <a:off x="5053498" y="3164329"/>
              <a:ext cx="262451"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39" name="Google Shape;385;p17"/>
            <p:cNvSpPr/>
            <p:nvPr/>
          </p:nvSpPr>
          <p:spPr>
            <a:xfrm>
              <a:off x="5418574" y="3190410"/>
              <a:ext cx="1907462" cy="1281914"/>
            </a:xfrm>
            <a:prstGeom prst="ellipse">
              <a:avLst/>
            </a:prstGeom>
            <a:solidFill>
              <a:srgbClr val="A161D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0" name="Google Shape;386;p17"/>
            <p:cNvSpPr txBox="1"/>
            <p:nvPr/>
          </p:nvSpPr>
          <p:spPr>
            <a:xfrm>
              <a:off x="5697915" y="3378142"/>
              <a:ext cx="1348780" cy="906450"/>
            </a:xfrm>
            <a:prstGeom prst="rect">
              <a:avLst/>
            </a:prstGeom>
            <a:noFill/>
            <a:ln>
              <a:noFill/>
            </a:ln>
          </p:spPr>
          <p:txBody>
            <a:bodyPr spcFirstLastPara="1" wrap="square" lIns="22850" tIns="22850" rIns="22850" bIns="22850" anchor="ctr" anchorCtr="0">
              <a:noAutofit/>
            </a:bodyPr>
            <a:lstStyle/>
            <a:p>
              <a:pPr lvl="0" algn="ctr">
                <a:lnSpc>
                  <a:spcPct val="90000"/>
                </a:lnSpc>
              </a:pPr>
              <a:r>
                <a:rPr lang="en-GB"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Praise and rewards</a:t>
              </a:r>
            </a:p>
          </p:txBody>
        </p:sp>
        <p:sp>
          <p:nvSpPr>
            <p:cNvPr id="41" name="Google Shape;387;p17"/>
            <p:cNvSpPr/>
            <p:nvPr/>
          </p:nvSpPr>
          <p:spPr>
            <a:xfrm rot="5400000">
              <a:off x="3849448" y="3664810"/>
              <a:ext cx="325825"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2" name="Google Shape;388;p17"/>
            <p:cNvSpPr txBox="1"/>
            <p:nvPr/>
          </p:nvSpPr>
          <p:spPr>
            <a:xfrm rot="5400000">
              <a:off x="3898322" y="3717715"/>
              <a:ext cx="228078"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3" name="Google Shape;389;p17"/>
            <p:cNvSpPr/>
            <p:nvPr/>
          </p:nvSpPr>
          <p:spPr>
            <a:xfrm>
              <a:off x="2908604" y="4235861"/>
              <a:ext cx="2207514" cy="1341933"/>
            </a:xfrm>
            <a:prstGeom prst="ellipse">
              <a:avLst/>
            </a:prstGeom>
            <a:solidFill>
              <a:schemeClr val="accent1"/>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4" name="Google Shape;390;p17"/>
            <p:cNvSpPr txBox="1"/>
            <p:nvPr/>
          </p:nvSpPr>
          <p:spPr>
            <a:xfrm>
              <a:off x="3231887" y="4432383"/>
              <a:ext cx="1560948" cy="948889"/>
            </a:xfrm>
            <a:prstGeom prst="rect">
              <a:avLst/>
            </a:prstGeom>
            <a:noFill/>
            <a:ln>
              <a:noFill/>
            </a:ln>
          </p:spPr>
          <p:txBody>
            <a:bodyPr spcFirstLastPara="1" wrap="square" lIns="22850" tIns="22850" rIns="22850" bIns="22850" anchor="ctr" anchorCtr="0">
              <a:noAutofit/>
            </a:bodyPr>
            <a:lstStyle/>
            <a:p>
              <a:pPr lvl="0" algn="ctr">
                <a:lnSpc>
                  <a:spcPct val="90000"/>
                </a:lnSpc>
              </a:pPr>
              <a:r>
                <a:rPr lang="en-GB"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Special time and positive attention</a:t>
              </a:r>
            </a:p>
          </p:txBody>
        </p:sp>
        <p:sp>
          <p:nvSpPr>
            <p:cNvPr id="45" name="Google Shape;391;p17"/>
            <p:cNvSpPr/>
            <p:nvPr/>
          </p:nvSpPr>
          <p:spPr>
            <a:xfrm rot="9367560">
              <a:off x="2587943" y="3099136"/>
              <a:ext cx="388970"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6" name="Google Shape;392;p17"/>
            <p:cNvSpPr txBox="1"/>
            <p:nvPr/>
          </p:nvSpPr>
          <p:spPr>
            <a:xfrm rot="-1432440">
              <a:off x="2699642" y="3177300"/>
              <a:ext cx="272279"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47" name="Google Shape;393;p17"/>
            <p:cNvSpPr/>
            <p:nvPr/>
          </p:nvSpPr>
          <p:spPr>
            <a:xfrm>
              <a:off x="571473" y="3199679"/>
              <a:ext cx="2033159" cy="1365058"/>
            </a:xfrm>
            <a:prstGeom prst="ellipse">
              <a:avLst/>
            </a:prstGeom>
            <a:solidFill>
              <a:srgbClr val="D16196"/>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48" name="Google Shape;394;p17"/>
            <p:cNvSpPr txBox="1"/>
            <p:nvPr/>
          </p:nvSpPr>
          <p:spPr>
            <a:xfrm>
              <a:off x="869222" y="3399587"/>
              <a:ext cx="1437661" cy="965242"/>
            </a:xfrm>
            <a:prstGeom prst="rect">
              <a:avLst/>
            </a:prstGeom>
            <a:noFill/>
            <a:ln>
              <a:noFill/>
            </a:ln>
          </p:spPr>
          <p:txBody>
            <a:bodyPr spcFirstLastPara="1" wrap="square" lIns="22850" tIns="22850" rIns="22850" bIns="22850" anchor="ctr" anchorCtr="0">
              <a:noAutofit/>
            </a:bodyPr>
            <a:lstStyle/>
            <a:p>
              <a:pPr lvl="0" algn="ctr">
                <a:lnSpc>
                  <a:spcPct val="90000"/>
                </a:lnSpc>
              </a:pPr>
              <a:r>
                <a:rPr lang="en-GB"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Selective ignoring</a:t>
              </a:r>
            </a:p>
          </p:txBody>
        </p:sp>
        <p:sp>
          <p:nvSpPr>
            <p:cNvPr id="49" name="Google Shape;395;p17"/>
            <p:cNvSpPr/>
            <p:nvPr/>
          </p:nvSpPr>
          <p:spPr>
            <a:xfrm rot="-9425376">
              <a:off x="2596049" y="2035191"/>
              <a:ext cx="373826" cy="508892"/>
            </a:xfrm>
            <a:prstGeom prst="rightArrow">
              <a:avLst>
                <a:gd name="adj1" fmla="val 60000"/>
                <a:gd name="adj2" fmla="val 50000"/>
              </a:avLst>
            </a:pr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50" name="Google Shape;396;p17"/>
            <p:cNvSpPr txBox="1"/>
            <p:nvPr/>
          </p:nvSpPr>
          <p:spPr>
            <a:xfrm rot="1374624">
              <a:off x="2703774" y="2158798"/>
              <a:ext cx="261678" cy="305336"/>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endParaRPr>
            </a:p>
          </p:txBody>
        </p:sp>
        <p:sp>
          <p:nvSpPr>
            <p:cNvPr id="51" name="Google Shape;397;p17"/>
            <p:cNvSpPr/>
            <p:nvPr/>
          </p:nvSpPr>
          <p:spPr>
            <a:xfrm>
              <a:off x="571469" y="1102101"/>
              <a:ext cx="2033159" cy="1365058"/>
            </a:xfrm>
            <a:prstGeom prst="ellipse">
              <a:avLst/>
            </a:prstGeom>
            <a:solidFill>
              <a:srgbClr val="C4E172"/>
            </a:solidFill>
            <a:ln w="2540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latin typeface="Open Sans" panose="020B0606030504020204" pitchFamily="34" charset="0"/>
                <a:ea typeface="Open Sans" panose="020B0606030504020204" pitchFamily="34" charset="0"/>
                <a:cs typeface="Open Sans" panose="020B0606030504020204" pitchFamily="34" charset="0"/>
              </a:endParaRPr>
            </a:p>
          </p:txBody>
        </p:sp>
        <p:sp>
          <p:nvSpPr>
            <p:cNvPr id="52" name="Google Shape;398;p17"/>
            <p:cNvSpPr txBox="1"/>
            <p:nvPr/>
          </p:nvSpPr>
          <p:spPr>
            <a:xfrm>
              <a:off x="869218" y="1302009"/>
              <a:ext cx="1437661" cy="965242"/>
            </a:xfrm>
            <a:prstGeom prst="rect">
              <a:avLst/>
            </a:prstGeom>
            <a:noFill/>
            <a:ln>
              <a:noFill/>
            </a:ln>
          </p:spPr>
          <p:txBody>
            <a:bodyPr spcFirstLastPara="1" wrap="square" lIns="22850" tIns="22850" rIns="22850" bIns="22850" anchor="ctr" anchorCtr="0">
              <a:noAutofit/>
            </a:bodyPr>
            <a:lstStyle/>
            <a:p>
              <a:pPr lvl="0" algn="ctr">
                <a:lnSpc>
                  <a:spcPct val="90000"/>
                </a:lnSpc>
              </a:pPr>
              <a:r>
                <a:rPr lang="en-GB" sz="1600"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Limit setting and calm consequences</a:t>
              </a:r>
            </a:p>
          </p:txBody>
        </p:sp>
      </p:grpSp>
    </p:spTree>
    <p:extLst>
      <p:ext uri="{BB962C8B-B14F-4D97-AF65-F5344CB8AC3E}">
        <p14:creationId xmlns:p14="http://schemas.microsoft.com/office/powerpoint/2010/main" val="1747527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9" y="207842"/>
            <a:ext cx="9379092"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How can I manage my child’s behaviour?</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26878"/>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9" name="Picture 8"/>
          <p:cNvPicPr>
            <a:picLocks noChangeAspect="1"/>
          </p:cNvPicPr>
          <p:nvPr/>
        </p:nvPicPr>
        <p:blipFill rotWithShape="1">
          <a:blip r:embed="rId4"/>
          <a:srcRect l="15913" t="32018" r="66657" b="30428"/>
          <a:stretch/>
        </p:blipFill>
        <p:spPr>
          <a:xfrm>
            <a:off x="768518" y="2685940"/>
            <a:ext cx="6322730" cy="3866689"/>
          </a:xfrm>
          <a:prstGeom prst="rect">
            <a:avLst/>
          </a:prstGeom>
        </p:spPr>
      </p:pic>
      <p:sp>
        <p:nvSpPr>
          <p:cNvPr id="12" name="Content Placeholder 2"/>
          <p:cNvSpPr txBox="1">
            <a:spLocks/>
          </p:cNvSpPr>
          <p:nvPr/>
        </p:nvSpPr>
        <p:spPr>
          <a:xfrm>
            <a:off x="7329553" y="2932672"/>
            <a:ext cx="2530137" cy="3053282"/>
          </a:xfrm>
          <a:prstGeom prst="rect">
            <a:avLst/>
          </a:prstGeom>
        </p:spPr>
        <p:txBody>
          <a:bodyPr vert="horz" lIns="91440" tIns="45720" rIns="91440" bIns="45720" rtlCol="0">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274320"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r>
              <a:rPr lang="en-GB" sz="1800" b="1" dirty="0">
                <a:solidFill>
                  <a:srgbClr val="3ABBCF"/>
                </a:solidFill>
                <a:ea typeface="Open Sans" panose="020B0606030504020204" pitchFamily="34" charset="0"/>
                <a:cs typeface="Open Sans" panose="020B0606030504020204" pitchFamily="34" charset="0"/>
              </a:rPr>
              <a:t>Effective praise is:</a:t>
            </a:r>
          </a:p>
          <a:p>
            <a:pPr marL="617220" lvl="2" indent="-342900">
              <a:lnSpc>
                <a:spcPct val="150000"/>
              </a:lnSpc>
              <a:buClr>
                <a:schemeClr val="tx1"/>
              </a:buClr>
              <a:buFont typeface="Wingdings" panose="05000000000000000000" pitchFamily="2" charset="2"/>
              <a:buChar char="ü"/>
            </a:pPr>
            <a:r>
              <a:rPr lang="en-GB" sz="1800" i="0" dirty="0">
                <a:solidFill>
                  <a:schemeClr val="tx1"/>
                </a:solidFill>
                <a:ea typeface="Open Sans" panose="020B0606030504020204" pitchFamily="34" charset="0"/>
                <a:cs typeface="Open Sans" panose="020B0606030504020204" pitchFamily="34" charset="0"/>
              </a:rPr>
              <a:t>Specific</a:t>
            </a:r>
          </a:p>
          <a:p>
            <a:pPr marL="617220" lvl="2" indent="-342900">
              <a:lnSpc>
                <a:spcPct val="150000"/>
              </a:lnSpc>
              <a:buClr>
                <a:schemeClr val="tx1"/>
              </a:buClr>
              <a:buFont typeface="Wingdings" panose="05000000000000000000" pitchFamily="2" charset="2"/>
              <a:buChar char="ü"/>
            </a:pPr>
            <a:r>
              <a:rPr lang="en-GB" sz="1800" i="0" dirty="0">
                <a:solidFill>
                  <a:schemeClr val="tx1"/>
                </a:solidFill>
                <a:ea typeface="Open Sans" panose="020B0606030504020204" pitchFamily="34" charset="0"/>
                <a:cs typeface="Open Sans" panose="020B0606030504020204" pitchFamily="34" charset="0"/>
              </a:rPr>
              <a:t>Immediate</a:t>
            </a:r>
          </a:p>
          <a:p>
            <a:pPr marL="617220" lvl="2" indent="-342900">
              <a:lnSpc>
                <a:spcPct val="150000"/>
              </a:lnSpc>
              <a:buClr>
                <a:schemeClr val="tx1"/>
              </a:buClr>
              <a:buFont typeface="Wingdings" panose="05000000000000000000" pitchFamily="2" charset="2"/>
              <a:buChar char="ü"/>
            </a:pPr>
            <a:r>
              <a:rPr lang="en-GB" sz="1800" i="0" dirty="0">
                <a:solidFill>
                  <a:schemeClr val="tx1"/>
                </a:solidFill>
                <a:ea typeface="Open Sans" panose="020B0606030504020204" pitchFamily="34" charset="0"/>
                <a:cs typeface="Open Sans" panose="020B0606030504020204" pitchFamily="34" charset="0"/>
              </a:rPr>
              <a:t>Positive</a:t>
            </a:r>
          </a:p>
          <a:p>
            <a:pPr marL="617220" lvl="2" indent="-342900">
              <a:lnSpc>
                <a:spcPct val="150000"/>
              </a:lnSpc>
              <a:buClr>
                <a:schemeClr val="tx1"/>
              </a:buClr>
              <a:buFont typeface="Wingdings" panose="05000000000000000000" pitchFamily="2" charset="2"/>
              <a:buChar char="ü"/>
            </a:pPr>
            <a:r>
              <a:rPr lang="en-GB" sz="1800" i="0" dirty="0">
                <a:solidFill>
                  <a:schemeClr val="tx1"/>
                </a:solidFill>
                <a:ea typeface="Open Sans" panose="020B0606030504020204" pitchFamily="34" charset="0"/>
                <a:cs typeface="Open Sans" panose="020B0606030504020204" pitchFamily="34" charset="0"/>
              </a:rPr>
              <a:t>Sincere</a:t>
            </a:r>
          </a:p>
          <a:p>
            <a:pPr marL="617220" lvl="2" indent="-342900">
              <a:lnSpc>
                <a:spcPct val="150000"/>
              </a:lnSpc>
              <a:buClr>
                <a:schemeClr val="tx1"/>
              </a:buClr>
              <a:buFont typeface="Wingdings" panose="05000000000000000000" pitchFamily="2" charset="2"/>
              <a:buChar char="ü"/>
            </a:pPr>
            <a:r>
              <a:rPr lang="en-GB" sz="1800" i="0" dirty="0">
                <a:solidFill>
                  <a:schemeClr val="tx1"/>
                </a:solidFill>
                <a:ea typeface="Open Sans" panose="020B0606030504020204" pitchFamily="34" charset="0"/>
                <a:cs typeface="Open Sans" panose="020B0606030504020204" pitchFamily="34" charset="0"/>
              </a:rPr>
              <a:t>Enthusiastic</a:t>
            </a:r>
          </a:p>
        </p:txBody>
      </p:sp>
      <p:grpSp>
        <p:nvGrpSpPr>
          <p:cNvPr id="4" name="Group 3"/>
          <p:cNvGrpSpPr/>
          <p:nvPr/>
        </p:nvGrpSpPr>
        <p:grpSpPr>
          <a:xfrm>
            <a:off x="9931793" y="2756391"/>
            <a:ext cx="2067609" cy="1923656"/>
            <a:chOff x="7629822" y="3311953"/>
            <a:chExt cx="2857389" cy="2226358"/>
          </a:xfrm>
        </p:grpSpPr>
        <p:sp>
          <p:nvSpPr>
            <p:cNvPr id="15" name="Oval Callout 14"/>
            <p:cNvSpPr/>
            <p:nvPr/>
          </p:nvSpPr>
          <p:spPr>
            <a:xfrm rot="1153315">
              <a:off x="7629822" y="3311953"/>
              <a:ext cx="2857389" cy="2226358"/>
            </a:xfrm>
            <a:prstGeom prst="wedgeEllipseCallout">
              <a:avLst>
                <a:gd name="adj1" fmla="val -29798"/>
                <a:gd name="adj2" fmla="val 66786"/>
              </a:avLst>
            </a:prstGeom>
            <a:solidFill>
              <a:srgbClr val="3ABBC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latin typeface="Open Sans" panose="020B0606030504020204" pitchFamily="34" charset="0"/>
                <a:ea typeface="Open Sans" panose="020B0606030504020204" pitchFamily="34" charset="0"/>
                <a:cs typeface="Open Sans" panose="020B0606030504020204" pitchFamily="34" charset="0"/>
              </a:endParaRPr>
            </a:p>
          </p:txBody>
        </p:sp>
        <p:sp>
          <p:nvSpPr>
            <p:cNvPr id="16" name="Content Placeholder 2"/>
            <p:cNvSpPr txBox="1">
              <a:spLocks/>
            </p:cNvSpPr>
            <p:nvPr/>
          </p:nvSpPr>
          <p:spPr>
            <a:xfrm>
              <a:off x="7788503" y="3437190"/>
              <a:ext cx="2428964" cy="2030798"/>
            </a:xfrm>
            <a:prstGeom prst="rect">
              <a:avLst/>
            </a:prstGeom>
            <a:ln>
              <a:noFill/>
            </a:ln>
          </p:spPr>
          <p:txBody>
            <a:bodyPr vert="horz" lIns="91440" tIns="45720" rIns="91440" bIns="45720" rtlCol="0">
              <a:no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274320"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algn="ctr">
                <a:lnSpc>
                  <a:spcPct val="100000"/>
                </a:lnSpc>
                <a:spcBef>
                  <a:spcPts val="0"/>
                </a:spcBef>
              </a:pPr>
              <a:r>
                <a:rPr lang="en-US" sz="1600" dirty="0">
                  <a:solidFill>
                    <a:schemeClr val="bg1"/>
                  </a:solidFill>
                  <a:ea typeface="Open Sans" panose="020B0606030504020204" pitchFamily="34" charset="0"/>
                  <a:cs typeface="Open Sans" panose="020B0606030504020204" pitchFamily="34" charset="0"/>
                </a:rPr>
                <a:t>You and your brother did so well playing nicely together, I’m </a:t>
              </a:r>
              <a:r>
                <a:rPr lang="en-GB" sz="1600" dirty="0">
                  <a:solidFill>
                    <a:schemeClr val="bg1"/>
                  </a:solidFill>
                  <a:ea typeface="Open Sans" panose="020B0606030504020204" pitchFamily="34" charset="0"/>
                  <a:cs typeface="Open Sans" panose="020B0606030504020204" pitchFamily="34" charset="0"/>
                </a:rPr>
                <a:t>so impressed! </a:t>
              </a:r>
            </a:p>
            <a:p>
              <a:pPr algn="ctr">
                <a:lnSpc>
                  <a:spcPct val="100000"/>
                </a:lnSpc>
                <a:spcBef>
                  <a:spcPts val="0"/>
                </a:spcBef>
              </a:pPr>
              <a:r>
                <a:rPr lang="en-GB" sz="1600" dirty="0">
                  <a:solidFill>
                    <a:schemeClr val="bg1"/>
                  </a:solidFill>
                  <a:ea typeface="Open Sans" panose="020B0606030504020204" pitchFamily="34" charset="0"/>
                  <a:cs typeface="Open Sans" panose="020B0606030504020204" pitchFamily="34" charset="0"/>
                </a:rPr>
                <a:t>High fives</a:t>
              </a:r>
              <a:r>
                <a:rPr lang="en-GB" sz="1800" dirty="0">
                  <a:solidFill>
                    <a:schemeClr val="bg1"/>
                  </a:solidFill>
                  <a:ea typeface="Open Sans" panose="020B0606030504020204" pitchFamily="34" charset="0"/>
                  <a:cs typeface="Open Sans" panose="020B0606030504020204" pitchFamily="34" charset="0"/>
                </a:rPr>
                <a:t>!</a:t>
              </a:r>
            </a:p>
          </p:txBody>
        </p:sp>
      </p:grpSp>
      <p:sp>
        <p:nvSpPr>
          <p:cNvPr id="2" name="Rectangle 1"/>
          <p:cNvSpPr/>
          <p:nvPr/>
        </p:nvSpPr>
        <p:spPr>
          <a:xfrm>
            <a:off x="7342981" y="1833061"/>
            <a:ext cx="4282068" cy="923330"/>
          </a:xfrm>
          <a:prstGeom prst="rect">
            <a:avLst/>
          </a:prstGeom>
        </p:spPr>
        <p:txBody>
          <a:bodyPr wrap="square">
            <a:spAutoFit/>
          </a:bodyPr>
          <a:lstStyle/>
          <a:p>
            <a:pPr>
              <a:spcAft>
                <a:spcPts val="600"/>
              </a:spcAft>
            </a:pPr>
            <a:r>
              <a:rPr lang="en-GB" b="1" dirty="0">
                <a:solidFill>
                  <a:srgbClr val="3ABBCF"/>
                </a:solidFill>
                <a:ea typeface="Open Sans" panose="020B0606030504020204" pitchFamily="34" charset="0"/>
                <a:cs typeface="Open Sans" panose="020B0606030504020204" pitchFamily="34" charset="0"/>
              </a:rPr>
              <a:t>Praise and rewards </a:t>
            </a:r>
            <a:r>
              <a:rPr lang="en-GB" dirty="0">
                <a:ea typeface="Open Sans" panose="020B0606030504020204" pitchFamily="34" charset="0"/>
                <a:cs typeface="Open Sans" panose="020B0606030504020204" pitchFamily="34" charset="0"/>
              </a:rPr>
              <a:t>- increase attention for good behaviours, making it clear what behaviours you are happy with</a:t>
            </a:r>
          </a:p>
        </p:txBody>
      </p:sp>
      <p:sp>
        <p:nvSpPr>
          <p:cNvPr id="3" name="Rectangle 2"/>
          <p:cNvSpPr/>
          <p:nvPr/>
        </p:nvSpPr>
        <p:spPr>
          <a:xfrm>
            <a:off x="780271" y="1971560"/>
            <a:ext cx="5734408" cy="646331"/>
          </a:xfrm>
          <a:prstGeom prst="rect">
            <a:avLst/>
          </a:prstGeom>
        </p:spPr>
        <p:txBody>
          <a:bodyPr wrap="square">
            <a:spAutoFit/>
          </a:bodyPr>
          <a:lstStyle/>
          <a:p>
            <a:pPr>
              <a:spcAft>
                <a:spcPts val="600"/>
              </a:spcAft>
            </a:pPr>
            <a:r>
              <a:rPr lang="en-GB" b="1" dirty="0">
                <a:solidFill>
                  <a:srgbClr val="3ABBCF"/>
                </a:solidFill>
                <a:ea typeface="Open Sans" panose="020B0606030504020204" pitchFamily="34" charset="0"/>
                <a:cs typeface="Open Sans" panose="020B0606030504020204" pitchFamily="34" charset="0"/>
              </a:rPr>
              <a:t>Beware of the attention table</a:t>
            </a:r>
            <a:r>
              <a:rPr lang="en-GB" dirty="0">
                <a:ea typeface="Open Sans" panose="020B0606030504020204" pitchFamily="34" charset="0"/>
                <a:cs typeface="Open Sans" panose="020B0606030504020204" pitchFamily="34" charset="0"/>
              </a:rPr>
              <a:t>- reduce attention for not so good behaviour and/or use other limit-setting strategies</a:t>
            </a:r>
          </a:p>
        </p:txBody>
      </p:sp>
      <p:pic>
        <p:nvPicPr>
          <p:cNvPr id="17" name="Google Shape;184;p8" descr="Image result for try this out"/>
          <p:cNvPicPr preferRelativeResize="0"/>
          <p:nvPr/>
        </p:nvPicPr>
        <p:blipFill rotWithShape="1">
          <a:blip r:embed="rId5">
            <a:alphaModFix/>
          </a:blip>
          <a:srcRect b="9694"/>
          <a:stretch/>
        </p:blipFill>
        <p:spPr>
          <a:xfrm>
            <a:off x="8867603" y="286803"/>
            <a:ext cx="2358023" cy="1227961"/>
          </a:xfrm>
          <a:prstGeom prst="rect">
            <a:avLst/>
          </a:prstGeom>
          <a:noFill/>
          <a:ln>
            <a:noFill/>
          </a:ln>
        </p:spPr>
      </p:pic>
    </p:spTree>
    <p:extLst>
      <p:ext uri="{BB962C8B-B14F-4D97-AF65-F5344CB8AC3E}">
        <p14:creationId xmlns:p14="http://schemas.microsoft.com/office/powerpoint/2010/main" val="29590964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392986"/>
            <a:ext cx="1038716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Special Time</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5820"/>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768517" y="1414962"/>
            <a:ext cx="10387162" cy="4939773"/>
          </a:xfrm>
          <a:prstGeom prst="rect">
            <a:avLst/>
          </a:prstGeom>
          <a:noFill/>
          <a:ln>
            <a:noFill/>
          </a:ln>
        </p:spPr>
        <p:txBody>
          <a:bodyPr spcFirstLastPara="1" wrap="square" lIns="91425" tIns="45700" rIns="91425" bIns="45700" anchor="t" anchorCtr="0">
            <a:spAutoFit/>
          </a:bodyPr>
          <a:lstStyle/>
          <a:p>
            <a:pPr>
              <a:spcAft>
                <a:spcPts val="600"/>
              </a:spcAft>
            </a:pPr>
            <a:r>
              <a:rPr lang="en-GB" sz="2400" b="1" dirty="0">
                <a:solidFill>
                  <a:srgbClr val="3ABBCF"/>
                </a:solidFill>
                <a:ea typeface="Open Sans" panose="020B0606030504020204" pitchFamily="34" charset="0"/>
                <a:cs typeface="Open Sans" panose="020B0606030504020204" pitchFamily="34" charset="0"/>
              </a:rPr>
              <a:t>What is special time?</a:t>
            </a:r>
          </a:p>
          <a:p>
            <a:pPr marL="342900" indent="-3429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A time to play with your child for 10-20 minutes every day</a:t>
            </a:r>
          </a:p>
          <a:p>
            <a:pPr marL="342900" indent="-3429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The child will choose the activity and parents will follow their lead</a:t>
            </a:r>
          </a:p>
          <a:p>
            <a:pPr marL="342900" indent="-3429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The parent joins in fully with the play and gives the child their undivided attention for the entire time</a:t>
            </a:r>
          </a:p>
          <a:p>
            <a:pPr marL="342900" indent="-342900">
              <a:spcAft>
                <a:spcPts val="600"/>
              </a:spcAft>
              <a:buFont typeface="Arial" panose="020B0604020202020204" pitchFamily="34" charset="0"/>
              <a:buChar char="•"/>
            </a:pPr>
            <a:r>
              <a:rPr lang="en-GB" sz="2400" dirty="0">
                <a:ea typeface="Open Sans" panose="020B0606030504020204" pitchFamily="34" charset="0"/>
                <a:cs typeface="Open Sans" panose="020B0606030504020204" pitchFamily="34" charset="0"/>
              </a:rPr>
              <a:t>It allows parents to form positive memories and build a strong relationship as a foundation for dealing with more difficult times</a:t>
            </a:r>
          </a:p>
          <a:p>
            <a:pPr>
              <a:spcAft>
                <a:spcPts val="600"/>
              </a:spcAft>
            </a:pPr>
            <a:endParaRPr lang="en-GB" sz="1500" dirty="0">
              <a:ea typeface="Open Sans" panose="020B0606030504020204" pitchFamily="34" charset="0"/>
              <a:cs typeface="Open Sans" panose="020B0606030504020204" pitchFamily="34" charset="0"/>
            </a:endParaRPr>
          </a:p>
          <a:p>
            <a:pPr>
              <a:spcAft>
                <a:spcPts val="600"/>
              </a:spcAft>
            </a:pPr>
            <a:r>
              <a:rPr lang="en-GB" sz="2400" b="1" dirty="0">
                <a:solidFill>
                  <a:srgbClr val="3ABBCF"/>
                </a:solidFill>
                <a:ea typeface="Open Sans" panose="020B0606030504020204" pitchFamily="34" charset="0"/>
                <a:cs typeface="Open Sans" panose="020B0606030504020204" pitchFamily="34" charset="0"/>
              </a:rPr>
              <a:t>Do</a:t>
            </a:r>
            <a:r>
              <a:rPr lang="en-GB" sz="2400" dirty="0">
                <a:ea typeface="Open Sans" panose="020B0606030504020204" pitchFamily="34" charset="0"/>
                <a:cs typeface="Open Sans" panose="020B0606030504020204" pitchFamily="34" charset="0"/>
              </a:rPr>
              <a:t>: give your full attention, allow the child to lead, show interest/empathy, give a warning when it is about to end</a:t>
            </a:r>
          </a:p>
          <a:p>
            <a:pPr>
              <a:spcAft>
                <a:spcPts val="600"/>
              </a:spcAft>
            </a:pPr>
            <a:endParaRPr lang="en-GB" sz="1500" dirty="0">
              <a:ea typeface="Open Sans" panose="020B0606030504020204" pitchFamily="34" charset="0"/>
              <a:cs typeface="Open Sans" panose="020B0606030504020204" pitchFamily="34" charset="0"/>
            </a:endParaRPr>
          </a:p>
          <a:p>
            <a:pPr>
              <a:spcAft>
                <a:spcPts val="600"/>
              </a:spcAft>
            </a:pPr>
            <a:r>
              <a:rPr lang="en-GB" sz="2400" b="1" dirty="0">
                <a:solidFill>
                  <a:srgbClr val="3ABBCF"/>
                </a:solidFill>
                <a:ea typeface="Open Sans" panose="020B0606030504020204" pitchFamily="34" charset="0"/>
                <a:cs typeface="Open Sans" panose="020B0606030504020204" pitchFamily="34" charset="0"/>
              </a:rPr>
              <a:t>Don’t</a:t>
            </a:r>
            <a:r>
              <a:rPr lang="en-GB" sz="2400" dirty="0">
                <a:ea typeface="Open Sans" panose="020B0606030504020204" pitchFamily="34" charset="0"/>
                <a:cs typeface="Open Sans" panose="020B0606030504020204" pitchFamily="34" charset="0"/>
              </a:rPr>
              <a:t>: take charge, give commands, ask questions, teach, compete or criticise</a:t>
            </a: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9" name="Google Shape;184;p8" descr="Image result for try this out"/>
          <p:cNvPicPr preferRelativeResize="0"/>
          <p:nvPr/>
        </p:nvPicPr>
        <p:blipFill rotWithShape="1">
          <a:blip r:embed="rId4">
            <a:alphaModFix/>
          </a:blip>
          <a:srcRect b="9694"/>
          <a:stretch/>
        </p:blipFill>
        <p:spPr>
          <a:xfrm rot="346009">
            <a:off x="8285188" y="401049"/>
            <a:ext cx="2358023" cy="1227961"/>
          </a:xfrm>
          <a:prstGeom prst="rect">
            <a:avLst/>
          </a:prstGeom>
          <a:noFill/>
          <a:ln>
            <a:noFill/>
          </a:ln>
        </p:spPr>
      </p:pic>
    </p:spTree>
    <p:extLst>
      <p:ext uri="{BB962C8B-B14F-4D97-AF65-F5344CB8AC3E}">
        <p14:creationId xmlns:p14="http://schemas.microsoft.com/office/powerpoint/2010/main" val="4931176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239905"/>
            <a:ext cx="1077184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pitchFamily="2" charset="0"/>
                <a:ea typeface="Calibri" panose="020F0502020204030204" pitchFamily="34" charset="0"/>
                <a:cs typeface="Arial" panose="020B0604020202020204" pitchFamily="34" charset="0"/>
              </a:rPr>
              <a:t>How do we know if our child’s anxiety or behaviour has become a ‘problem’?</a:t>
            </a:r>
          </a:p>
        </p:txBody>
      </p:sp>
      <p:sp>
        <p:nvSpPr>
          <p:cNvPr id="10" name="Rectangle 9">
            <a:extLst>
              <a:ext uri="{FF2B5EF4-FFF2-40B4-BE49-F238E27FC236}">
                <a16:creationId xmlns:a16="http://schemas.microsoft.com/office/drawing/2014/main" id="{86C05CE6-48EB-0046-B7AE-8B942A96AD21}"/>
              </a:ext>
            </a:extLst>
          </p:cNvPr>
          <p:cNvSpPr/>
          <p:nvPr/>
        </p:nvSpPr>
        <p:spPr>
          <a:xfrm>
            <a:off x="-3026" y="0"/>
            <a:ext cx="399407"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6575"/>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Google Shape;106;p2">
            <a:extLst>
              <a:ext uri="{FF2B5EF4-FFF2-40B4-BE49-F238E27FC236}">
                <a16:creationId xmlns:a16="http://schemas.microsoft.com/office/drawing/2014/main" id="{98D5F6D1-1C96-2041-8884-EA16F473A7DE}"/>
              </a:ext>
            </a:extLst>
          </p:cNvPr>
          <p:cNvSpPr txBox="1"/>
          <p:nvPr/>
        </p:nvSpPr>
        <p:spPr>
          <a:xfrm>
            <a:off x="2045999" y="1997508"/>
            <a:ext cx="9064119" cy="4237595"/>
          </a:xfrm>
          <a:prstGeom prst="rect">
            <a:avLst/>
          </a:prstGeom>
          <a:noFill/>
          <a:ln>
            <a:noFill/>
          </a:ln>
        </p:spPr>
        <p:txBody>
          <a:bodyPr spcFirstLastPara="1" wrap="square" lIns="91425" tIns="45700" rIns="91425" bIns="45700" anchor="t" anchorCtr="0">
            <a:spAutoFit/>
          </a:bodyPr>
          <a:lstStyle/>
          <a:p>
            <a:pPr>
              <a:lnSpc>
                <a:spcPct val="107000"/>
              </a:lnSpc>
              <a:spcAft>
                <a:spcPts val="800"/>
              </a:spcAft>
            </a:pPr>
            <a:r>
              <a:rPr lang="en-GB" sz="2400" dirty="0">
                <a:ea typeface="Open Sans" panose="020B0606030504020204" pitchFamily="34" charset="0"/>
                <a:cs typeface="Open Sans" panose="020B0606030504020204" pitchFamily="34" charset="0"/>
              </a:rPr>
              <a:t>Everyone feels anxious or might have an emotional outburst in response to a particular event</a:t>
            </a:r>
          </a:p>
          <a:p>
            <a:pPr>
              <a:lnSpc>
                <a:spcPct val="107000"/>
              </a:lnSpc>
              <a:spcAft>
                <a:spcPts val="800"/>
              </a:spcAft>
            </a:pPr>
            <a:r>
              <a:rPr lang="en-GB" sz="2400" dirty="0">
                <a:solidFill>
                  <a:schemeClr val="dk1"/>
                </a:solidFill>
                <a:ea typeface="Open Sans" panose="020B0606030504020204" pitchFamily="34" charset="0"/>
                <a:cs typeface="Open Sans" panose="020B0606030504020204" pitchFamily="34" charset="0"/>
                <a:sym typeface="Rockwell"/>
              </a:rPr>
              <a:t>When do we know if there is a problem?</a:t>
            </a:r>
          </a:p>
          <a:p>
            <a:pPr lvl="0" algn="ctr"/>
            <a:endParaRPr lang="en-GB" sz="1100" dirty="0">
              <a:solidFill>
                <a:schemeClr val="dk1"/>
              </a:solidFill>
              <a:ea typeface="Open Sans" panose="020B0606030504020204" pitchFamily="34" charset="0"/>
              <a:cs typeface="Open Sans" panose="020B0606030504020204" pitchFamily="34" charset="0"/>
              <a:sym typeface="Rockwell"/>
            </a:endParaRPr>
          </a:p>
          <a:p>
            <a:pPr marL="1257300" lvl="2" indent="-342900">
              <a:lnSpc>
                <a:spcPct val="150000"/>
              </a:lnSpc>
              <a:buClr>
                <a:schemeClr val="dk1"/>
              </a:buClr>
              <a:buSzPts val="2200"/>
              <a:buFont typeface="Wingdings" panose="05000000000000000000" pitchFamily="2" charset="2"/>
              <a:buChar char="Ø"/>
            </a:pPr>
            <a:r>
              <a:rPr lang="en-GB" sz="2400" dirty="0">
                <a:solidFill>
                  <a:schemeClr val="dk1"/>
                </a:solidFill>
                <a:ea typeface="Open Sans" panose="020B0606030504020204" pitchFamily="34" charset="0"/>
                <a:cs typeface="Open Sans" panose="020B0606030504020204" pitchFamily="34" charset="0"/>
                <a:sym typeface="Rockwell"/>
              </a:rPr>
              <a:t>If it happens frequently</a:t>
            </a:r>
            <a:endParaRPr lang="en-GB" sz="2400" dirty="0">
              <a:ea typeface="Open Sans" panose="020B0606030504020204" pitchFamily="34" charset="0"/>
              <a:cs typeface="Open Sans" panose="020B0606030504020204" pitchFamily="34" charset="0"/>
            </a:endParaRPr>
          </a:p>
          <a:p>
            <a:pPr marL="1257300" lvl="2" indent="-342900">
              <a:lnSpc>
                <a:spcPct val="150000"/>
              </a:lnSpc>
              <a:buClr>
                <a:schemeClr val="dk1"/>
              </a:buClr>
              <a:buSzPts val="2200"/>
              <a:buFont typeface="Wingdings" panose="05000000000000000000" pitchFamily="2" charset="2"/>
              <a:buChar char="Ø"/>
            </a:pPr>
            <a:r>
              <a:rPr lang="en-GB" sz="2400" dirty="0">
                <a:solidFill>
                  <a:schemeClr val="dk1"/>
                </a:solidFill>
                <a:ea typeface="Open Sans" panose="020B0606030504020204" pitchFamily="34" charset="0"/>
                <a:cs typeface="Open Sans" panose="020B0606030504020204" pitchFamily="34" charset="0"/>
                <a:sym typeface="Rockwell"/>
              </a:rPr>
              <a:t>If it lasts for a long time</a:t>
            </a:r>
            <a:endParaRPr lang="en-GB" sz="2400" dirty="0">
              <a:ea typeface="Open Sans" panose="020B0606030504020204" pitchFamily="34" charset="0"/>
              <a:cs typeface="Open Sans" panose="020B0606030504020204" pitchFamily="34" charset="0"/>
            </a:endParaRPr>
          </a:p>
          <a:p>
            <a:pPr marL="1257300" lvl="2" indent="-342900">
              <a:lnSpc>
                <a:spcPct val="150000"/>
              </a:lnSpc>
              <a:buClr>
                <a:schemeClr val="dk1"/>
              </a:buClr>
              <a:buSzPts val="2200"/>
              <a:buFont typeface="Wingdings" panose="05000000000000000000" pitchFamily="2" charset="2"/>
              <a:buChar char="Ø"/>
            </a:pPr>
            <a:r>
              <a:rPr lang="en-GB" sz="2400" dirty="0">
                <a:solidFill>
                  <a:schemeClr val="dk1"/>
                </a:solidFill>
                <a:ea typeface="Open Sans" panose="020B0606030504020204" pitchFamily="34" charset="0"/>
                <a:cs typeface="Open Sans" panose="020B0606030504020204" pitchFamily="34" charset="0"/>
                <a:sym typeface="Rockwell"/>
              </a:rPr>
              <a:t>If the worry or behaviour is intense/disproportionate</a:t>
            </a:r>
          </a:p>
          <a:p>
            <a:pPr marL="1257300" lvl="2" indent="-342900">
              <a:lnSpc>
                <a:spcPct val="150000"/>
              </a:lnSpc>
              <a:buClr>
                <a:schemeClr val="dk1"/>
              </a:buClr>
              <a:buSzPts val="2200"/>
              <a:buFont typeface="Wingdings" panose="05000000000000000000" pitchFamily="2" charset="2"/>
              <a:buChar char="Ø"/>
            </a:pPr>
            <a:r>
              <a:rPr lang="en-GB" sz="2400" dirty="0">
                <a:solidFill>
                  <a:schemeClr val="dk1"/>
                </a:solidFill>
                <a:ea typeface="Open Sans" panose="020B0606030504020204" pitchFamily="34" charset="0"/>
                <a:cs typeface="Open Sans" panose="020B0606030504020204" pitchFamily="34" charset="0"/>
                <a:sym typeface="Rockwell"/>
              </a:rPr>
              <a:t>If it impacts you or your child’s life </a:t>
            </a:r>
          </a:p>
          <a:p>
            <a:pPr lvl="2">
              <a:buClr>
                <a:schemeClr val="dk1"/>
              </a:buClr>
              <a:buSzPts val="2200"/>
            </a:pPr>
            <a:r>
              <a:rPr lang="en-GB" sz="2400" dirty="0">
                <a:solidFill>
                  <a:schemeClr val="dk1"/>
                </a:solidFill>
                <a:ea typeface="Open Sans" panose="020B0606030504020204" pitchFamily="34" charset="0"/>
                <a:cs typeface="Open Sans" panose="020B0606030504020204" pitchFamily="34" charset="0"/>
                <a:sym typeface="Rockwell"/>
              </a:rPr>
              <a:t>	(home, school/work, social/leisure activities)</a:t>
            </a:r>
            <a:endParaRPr lang="en-GB" sz="2400" dirty="0">
              <a:ea typeface="Open Sans" panose="020B0606030504020204" pitchFamily="34" charset="0"/>
              <a:cs typeface="Open Sans" panose="020B0606030504020204" pitchFamily="34" charset="0"/>
            </a:endParaRPr>
          </a:p>
        </p:txBody>
      </p:sp>
      <p:pic>
        <p:nvPicPr>
          <p:cNvPr id="13" name="Picture 12" descr="Mental Health - The Fit Care">
            <a:extLst>
              <a:ext uri="{FF2B5EF4-FFF2-40B4-BE49-F238E27FC236}">
                <a16:creationId xmlns:a16="http://schemas.microsoft.com/office/drawing/2014/main" id="{B82E9F6A-3F85-0948-A6A2-788DD1BC2C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pic>
        <p:nvPicPr>
          <p:cNvPr id="7" name="Google Shape;104;p2" descr="Image result for normal">
            <a:extLst>
              <a:ext uri="{FF2B5EF4-FFF2-40B4-BE49-F238E27FC236}">
                <a16:creationId xmlns:a16="http://schemas.microsoft.com/office/drawing/2014/main" id="{9F518DB1-A2D3-CA4E-89BE-BE3184507D9A}"/>
              </a:ext>
            </a:extLst>
          </p:cNvPr>
          <p:cNvPicPr preferRelativeResize="0"/>
          <p:nvPr/>
        </p:nvPicPr>
        <p:blipFill rotWithShape="1">
          <a:blip r:embed="rId4">
            <a:alphaModFix/>
          </a:blip>
          <a:srcRect/>
          <a:stretch/>
        </p:blipFill>
        <p:spPr>
          <a:xfrm>
            <a:off x="854082" y="1979115"/>
            <a:ext cx="1031452" cy="988855"/>
          </a:xfrm>
          <a:prstGeom prst="rect">
            <a:avLst/>
          </a:prstGeom>
          <a:noFill/>
          <a:ln>
            <a:noFill/>
          </a:ln>
        </p:spPr>
      </p:pic>
      <p:pic>
        <p:nvPicPr>
          <p:cNvPr id="12" name="Google Shape;199;p10" descr="Image result for thumbs down"/>
          <p:cNvPicPr preferRelativeResize="0"/>
          <p:nvPr/>
        </p:nvPicPr>
        <p:blipFill rotWithShape="1">
          <a:blip r:embed="rId5">
            <a:alphaModFix/>
          </a:blip>
          <a:srcRect l="51730" t="9513" b="21484"/>
          <a:stretch/>
        </p:blipFill>
        <p:spPr>
          <a:xfrm>
            <a:off x="910770" y="3148738"/>
            <a:ext cx="918076" cy="934929"/>
          </a:xfrm>
          <a:prstGeom prst="rect">
            <a:avLst/>
          </a:prstGeom>
          <a:noFill/>
          <a:ln>
            <a:noFill/>
          </a:ln>
        </p:spPr>
      </p:pic>
    </p:spTree>
    <p:extLst>
      <p:ext uri="{BB962C8B-B14F-4D97-AF65-F5344CB8AC3E}">
        <p14:creationId xmlns:p14="http://schemas.microsoft.com/office/powerpoint/2010/main" val="40432429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6C05CE6-48EB-0046-B7AE-8B942A96AD21}"/>
              </a:ext>
            </a:extLst>
          </p:cNvPr>
          <p:cNvSpPr/>
          <p:nvPr/>
        </p:nvSpPr>
        <p:spPr>
          <a:xfrm>
            <a:off x="-12092" y="0"/>
            <a:ext cx="406866"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Rectangle 5">
            <a:extLst>
              <a:ext uri="{FF2B5EF4-FFF2-40B4-BE49-F238E27FC236}">
                <a16:creationId xmlns:a16="http://schemas.microsoft.com/office/drawing/2014/main" id="{715206ED-2717-3A43-A9D0-D19114DA9E43}"/>
              </a:ext>
            </a:extLst>
          </p:cNvPr>
          <p:cNvSpPr/>
          <p:nvPr/>
        </p:nvSpPr>
        <p:spPr>
          <a:xfrm>
            <a:off x="11801724" y="0"/>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8" name="Text Box 3">
            <a:extLst>
              <a:ext uri="{FF2B5EF4-FFF2-40B4-BE49-F238E27FC236}">
                <a16:creationId xmlns:a16="http://schemas.microsoft.com/office/drawing/2014/main" id="{A651F1BA-77CE-4942-9BEA-181D09229D81}"/>
              </a:ext>
            </a:extLst>
          </p:cNvPr>
          <p:cNvSpPr txBox="1"/>
          <p:nvPr/>
        </p:nvSpPr>
        <p:spPr>
          <a:xfrm>
            <a:off x="914400" y="401101"/>
            <a:ext cx="9948354" cy="1582681"/>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a:ea typeface="Calibri" panose="020F0502020204030204" pitchFamily="34" charset="0"/>
                <a:cs typeface="Arial" panose="020B0604020202020204" pitchFamily="34" charset="0"/>
              </a:rPr>
              <a:t>What can you do if you are concerned about your child?</a:t>
            </a:r>
            <a:endParaRPr lang="en-GB" dirty="0">
              <a:solidFill>
                <a:srgbClr val="005EB8"/>
              </a:solidFill>
              <a:effectLst/>
              <a:latin typeface="Raleway ExtraBold"/>
              <a:ea typeface="Calibri" panose="020F0502020204030204" pitchFamily="34" charset="0"/>
              <a:cs typeface="Times New Roman" panose="02020603050405020304" pitchFamily="18" charset="0"/>
            </a:endParaRPr>
          </a:p>
        </p:txBody>
      </p:sp>
      <p:sp>
        <p:nvSpPr>
          <p:cNvPr id="9" name="Text Box 75">
            <a:extLst>
              <a:ext uri="{FF2B5EF4-FFF2-40B4-BE49-F238E27FC236}">
                <a16:creationId xmlns:a16="http://schemas.microsoft.com/office/drawing/2014/main" id="{86CC59E8-6C73-C248-BA59-665FD31EBF5A}"/>
              </a:ext>
            </a:extLst>
          </p:cNvPr>
          <p:cNvSpPr txBox="1"/>
          <p:nvPr/>
        </p:nvSpPr>
        <p:spPr>
          <a:xfrm>
            <a:off x="922507" y="2074128"/>
            <a:ext cx="10554777" cy="470581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2000" b="1" dirty="0">
                <a:solidFill>
                  <a:srgbClr val="3ABBCF"/>
                </a:solidFill>
                <a:latin typeface="Raleway ExtraBold"/>
              </a:rPr>
              <a:t>Try some strategies:</a:t>
            </a:r>
          </a:p>
          <a:p>
            <a:pPr marL="457200" indent="-457200">
              <a:buFont typeface="Arial" panose="020B0604020202020204" pitchFamily="34" charset="0"/>
              <a:buChar char="•"/>
            </a:pPr>
            <a:r>
              <a:rPr lang="en-GB" dirty="0"/>
              <a:t>Reward chart at home</a:t>
            </a:r>
          </a:p>
          <a:p>
            <a:pPr marL="457200" indent="-457200">
              <a:buFont typeface="Arial" panose="020B0604020202020204" pitchFamily="34" charset="0"/>
              <a:buChar char="•"/>
            </a:pPr>
            <a:r>
              <a:rPr lang="en-GB" dirty="0"/>
              <a:t>Praising brave or positive behaviour</a:t>
            </a:r>
          </a:p>
          <a:p>
            <a:pPr marL="457200" indent="-457200">
              <a:buFont typeface="Arial" panose="020B0604020202020204" pitchFamily="34" charset="0"/>
              <a:buChar char="•"/>
            </a:pPr>
            <a:r>
              <a:rPr lang="en-GB" dirty="0"/>
              <a:t>Set routine/structure at home that is agreed with their child</a:t>
            </a:r>
          </a:p>
          <a:p>
            <a:pPr marL="457200" indent="-457200">
              <a:buFont typeface="Arial" panose="020B0604020202020204" pitchFamily="34" charset="0"/>
              <a:buChar char="•"/>
            </a:pPr>
            <a:r>
              <a:rPr lang="en-GB" dirty="0"/>
              <a:t>Set some goals and review them weekly </a:t>
            </a:r>
          </a:p>
          <a:p>
            <a:endParaRPr lang="en-GB" sz="2000" b="1" dirty="0">
              <a:solidFill>
                <a:srgbClr val="009999"/>
              </a:solidFill>
              <a:latin typeface="Raleway ExtraBold"/>
            </a:endParaRPr>
          </a:p>
          <a:p>
            <a:r>
              <a:rPr lang="en-GB" sz="2000" b="1" dirty="0">
                <a:solidFill>
                  <a:srgbClr val="3ABBCF"/>
                </a:solidFill>
                <a:latin typeface="Raleway ExtraBold"/>
              </a:rPr>
              <a:t>Attend further workshops with the MHST</a:t>
            </a:r>
          </a:p>
          <a:p>
            <a:pPr marL="342900" indent="-342900">
              <a:buFont typeface="Arial" panose="020B0604020202020204" pitchFamily="34" charset="0"/>
              <a:buChar char="•"/>
            </a:pPr>
            <a:r>
              <a:rPr lang="en-GB" dirty="0"/>
              <a:t>E.g. behaviour specific workshop - further tips and techniques for parents to use at home</a:t>
            </a:r>
          </a:p>
          <a:p>
            <a:pPr marL="342900" indent="-342900">
              <a:buFont typeface="Arial" panose="020B0604020202020204" pitchFamily="34" charset="0"/>
              <a:buChar char="•"/>
            </a:pPr>
            <a:r>
              <a:rPr lang="en-GB" dirty="0"/>
              <a:t>Make suggestions using the survey monkey feedback</a:t>
            </a:r>
          </a:p>
          <a:p>
            <a:endParaRPr lang="en-GB" sz="2000" b="1" dirty="0">
              <a:solidFill>
                <a:srgbClr val="3ABBCF"/>
              </a:solidFill>
              <a:latin typeface="Raleway ExtraBold"/>
            </a:endParaRPr>
          </a:p>
          <a:p>
            <a:r>
              <a:rPr lang="en-GB" sz="2000" b="1" dirty="0">
                <a:solidFill>
                  <a:srgbClr val="3ABBCF"/>
                </a:solidFill>
                <a:latin typeface="Raleway ExtraBold"/>
              </a:rPr>
              <a:t>Talk to your child’s teacher or school link worker </a:t>
            </a:r>
            <a:r>
              <a:rPr lang="en-GB" dirty="0"/>
              <a:t>if you feel support from the MHST is necessary</a:t>
            </a:r>
            <a:endParaRPr lang="en-GB" sz="2000" dirty="0"/>
          </a:p>
          <a:p>
            <a:endParaRPr lang="en-GB" sz="2000" b="1" dirty="0">
              <a:solidFill>
                <a:srgbClr val="3ABBCF"/>
              </a:solidFill>
              <a:latin typeface="Raleway ExtraBold"/>
            </a:endParaRPr>
          </a:p>
          <a:p>
            <a:r>
              <a:rPr lang="en-GB" sz="2000" b="1" dirty="0">
                <a:solidFill>
                  <a:srgbClr val="3ABBCF"/>
                </a:solidFill>
                <a:latin typeface="Raleway ExtraBold"/>
              </a:rPr>
              <a:t>Talk to your child’s GP – referral into CAMHS</a:t>
            </a:r>
            <a:endParaRPr lang="en-GB" sz="2400" b="1" dirty="0">
              <a:solidFill>
                <a:srgbClr val="009999"/>
              </a:solidFill>
              <a:latin typeface="Raleway ExtraBold"/>
            </a:endParaRPr>
          </a:p>
        </p:txBody>
      </p:sp>
      <p:pic>
        <p:nvPicPr>
          <p:cNvPr id="7" name="Picture 6" descr="Mental Health - The Fit Care">
            <a:extLst>
              <a:ext uri="{FF2B5EF4-FFF2-40B4-BE49-F238E27FC236}">
                <a16:creationId xmlns:a16="http://schemas.microsoft.com/office/drawing/2014/main" id="{B82E9F6A-3F85-0948-A6A2-788DD1BC2C1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522337" y="5330283"/>
            <a:ext cx="1474574" cy="1347606"/>
          </a:xfrm>
          <a:prstGeom prst="rect">
            <a:avLst/>
          </a:prstGeom>
          <a:noFill/>
          <a:ln>
            <a:noFill/>
          </a:ln>
        </p:spPr>
      </p:pic>
    </p:spTree>
    <p:extLst>
      <p:ext uri="{BB962C8B-B14F-4D97-AF65-F5344CB8AC3E}">
        <p14:creationId xmlns:p14="http://schemas.microsoft.com/office/powerpoint/2010/main" val="1443972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6C05CE6-48EB-0046-B7AE-8B942A96AD21}"/>
              </a:ext>
            </a:extLst>
          </p:cNvPr>
          <p:cNvSpPr/>
          <p:nvPr/>
        </p:nvSpPr>
        <p:spPr>
          <a:xfrm>
            <a:off x="-12093" y="0"/>
            <a:ext cx="411441" cy="6947338"/>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Rectangle 5">
            <a:extLst>
              <a:ext uri="{FF2B5EF4-FFF2-40B4-BE49-F238E27FC236}">
                <a16:creationId xmlns:a16="http://schemas.microsoft.com/office/drawing/2014/main" id="{715206ED-2717-3A43-A9D0-D19114DA9E43}"/>
              </a:ext>
            </a:extLst>
          </p:cNvPr>
          <p:cNvSpPr/>
          <p:nvPr/>
        </p:nvSpPr>
        <p:spPr>
          <a:xfrm>
            <a:off x="11801724" y="0"/>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Text Box 3">
            <a:extLst>
              <a:ext uri="{FF2B5EF4-FFF2-40B4-BE49-F238E27FC236}">
                <a16:creationId xmlns:a16="http://schemas.microsoft.com/office/drawing/2014/main" id="{A651F1BA-77CE-4942-9BEA-181D09229D81}"/>
              </a:ext>
            </a:extLst>
          </p:cNvPr>
          <p:cNvSpPr txBox="1"/>
          <p:nvPr/>
        </p:nvSpPr>
        <p:spPr>
          <a:xfrm>
            <a:off x="914400" y="401101"/>
            <a:ext cx="9948354" cy="1582681"/>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latin typeface="Raleway ExtraBold"/>
                <a:ea typeface="Calibri" panose="020F0502020204030204" pitchFamily="34" charset="0"/>
                <a:cs typeface="Arial" panose="020B0604020202020204" pitchFamily="34" charset="0"/>
              </a:rPr>
              <a:t>Support from a Wellbeing Practitioner at the MHST</a:t>
            </a:r>
            <a:endParaRPr lang="en-GB" dirty="0">
              <a:solidFill>
                <a:srgbClr val="005EB8"/>
              </a:solidFill>
              <a:effectLst/>
              <a:latin typeface="Raleway ExtraBold"/>
              <a:ea typeface="Calibri" panose="020F0502020204030204" pitchFamily="34" charset="0"/>
              <a:cs typeface="Times New Roman" panose="02020603050405020304" pitchFamily="18" charset="0"/>
            </a:endParaRPr>
          </a:p>
        </p:txBody>
      </p:sp>
      <p:sp>
        <p:nvSpPr>
          <p:cNvPr id="8" name="TextBox 7"/>
          <p:cNvSpPr txBox="1"/>
          <p:nvPr/>
        </p:nvSpPr>
        <p:spPr>
          <a:xfrm>
            <a:off x="1115122" y="2230025"/>
            <a:ext cx="9367024" cy="4401205"/>
          </a:xfrm>
          <a:prstGeom prst="rect">
            <a:avLst/>
          </a:prstGeom>
          <a:noFill/>
        </p:spPr>
        <p:txBody>
          <a:bodyPr wrap="square" rtlCol="0">
            <a:spAutoFit/>
          </a:bodyPr>
          <a:lstStyle/>
          <a:p>
            <a:pPr marL="342900" indent="-342900">
              <a:buFont typeface="+mj-lt"/>
              <a:buAutoNum type="arabicPeriod"/>
            </a:pPr>
            <a:r>
              <a:rPr lang="en-GB" sz="2000" dirty="0"/>
              <a:t>Speak with school link worker or your child’s class teacher to share your concerns</a:t>
            </a:r>
          </a:p>
          <a:p>
            <a:pPr marL="342900" indent="-342900">
              <a:buFont typeface="+mj-lt"/>
              <a:buAutoNum type="arabicPeriod"/>
            </a:pPr>
            <a:r>
              <a:rPr lang="en-GB" sz="2000" dirty="0"/>
              <a:t>Request a referral be made to the MHST</a:t>
            </a:r>
          </a:p>
          <a:p>
            <a:endParaRPr lang="en-GB" sz="2000" dirty="0"/>
          </a:p>
          <a:p>
            <a:r>
              <a:rPr lang="en-GB" sz="2000" dirty="0"/>
              <a:t>A Wellbeing Practitioner will invite you for an assessment session to explore the issues raised and assess whether the MHST is the best service to support you</a:t>
            </a:r>
          </a:p>
          <a:p>
            <a:endParaRPr lang="en-GB" sz="2000" dirty="0"/>
          </a:p>
          <a:p>
            <a:r>
              <a:rPr lang="en-GB" sz="2000" b="1" dirty="0">
                <a:solidFill>
                  <a:srgbClr val="3ABBCF"/>
                </a:solidFill>
              </a:rPr>
              <a:t>You could be offered:</a:t>
            </a:r>
          </a:p>
          <a:p>
            <a:pPr marL="742950" lvl="1" indent="-285750">
              <a:buFont typeface="Arial" panose="020B0604020202020204" pitchFamily="34" charset="0"/>
              <a:buChar char="•"/>
            </a:pPr>
            <a:r>
              <a:rPr lang="en-GB" sz="2000" dirty="0"/>
              <a:t>6 sessions of guided self-help for child anxiety (focussing on managing worries and facing fears)</a:t>
            </a:r>
          </a:p>
          <a:p>
            <a:pPr marL="742950" lvl="1" indent="-285750">
              <a:buFont typeface="Arial" panose="020B0604020202020204" pitchFamily="34" charset="0"/>
              <a:buChar char="•"/>
            </a:pPr>
            <a:r>
              <a:rPr lang="en-GB" sz="2000" dirty="0"/>
              <a:t>7 sessions of guided self-help for challenging behaviour (focussing on building the parent-child relationship, increasing positive attention, setting boundaries and consequences</a:t>
            </a:r>
          </a:p>
          <a:p>
            <a:pPr lvl="1"/>
            <a:endParaRPr lang="en-GB" sz="2000" dirty="0"/>
          </a:p>
          <a:p>
            <a:pPr lvl="1"/>
            <a:r>
              <a:rPr lang="en-GB" sz="2000" dirty="0"/>
              <a:t>Spaces are limited – subject to a waiting list</a:t>
            </a:r>
          </a:p>
        </p:txBody>
      </p:sp>
      <p:pic>
        <p:nvPicPr>
          <p:cNvPr id="9" name="Picture 8" descr="Mental Health - The Fit Care">
            <a:extLst>
              <a:ext uri="{FF2B5EF4-FFF2-40B4-BE49-F238E27FC236}">
                <a16:creationId xmlns:a16="http://schemas.microsoft.com/office/drawing/2014/main" id="{B82E9F6A-3F85-0948-A6A2-788DD1BC2C1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392936" y="5196468"/>
            <a:ext cx="1574935" cy="1481422"/>
          </a:xfrm>
          <a:prstGeom prst="rect">
            <a:avLst/>
          </a:prstGeom>
          <a:noFill/>
          <a:ln>
            <a:noFill/>
          </a:ln>
        </p:spPr>
      </p:pic>
    </p:spTree>
    <p:extLst>
      <p:ext uri="{BB962C8B-B14F-4D97-AF65-F5344CB8AC3E}">
        <p14:creationId xmlns:p14="http://schemas.microsoft.com/office/powerpoint/2010/main" val="885223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9" y="414006"/>
            <a:ext cx="10439808"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effectLst/>
                <a:latin typeface="Raleway ExtraBold" pitchFamily="2" charset="0"/>
                <a:ea typeface="Calibri" panose="020F0502020204030204" pitchFamily="34" charset="0"/>
                <a:cs typeface="Arial" panose="020B0604020202020204" pitchFamily="34" charset="0"/>
              </a:rPr>
              <a:t>Further support: Books</a:t>
            </a:r>
            <a:endParaRPr lang="en-GB"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12093" y="0"/>
            <a:ext cx="411441" cy="6947338"/>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1724" y="0"/>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7" name="Google Shape;446;p20" descr="Image result for cathy creswell teaching your child"/>
          <p:cNvPicPr preferRelativeResize="0"/>
          <p:nvPr/>
        </p:nvPicPr>
        <p:blipFill rotWithShape="1">
          <a:blip r:embed="rId2">
            <a:alphaModFix/>
          </a:blip>
          <a:srcRect/>
          <a:stretch/>
        </p:blipFill>
        <p:spPr>
          <a:xfrm>
            <a:off x="1271952" y="1435986"/>
            <a:ext cx="2249038" cy="3501896"/>
          </a:xfrm>
          <a:prstGeom prst="rect">
            <a:avLst/>
          </a:prstGeom>
          <a:noFill/>
          <a:ln>
            <a:noFill/>
          </a:ln>
        </p:spPr>
      </p:pic>
      <p:sp>
        <p:nvSpPr>
          <p:cNvPr id="13" name="Google Shape;445;p20"/>
          <p:cNvSpPr txBox="1"/>
          <p:nvPr/>
        </p:nvSpPr>
        <p:spPr>
          <a:xfrm>
            <a:off x="1187454" y="5180349"/>
            <a:ext cx="4933373"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dirty="0">
                <a:solidFill>
                  <a:schemeClr val="dk1"/>
                </a:solidFill>
                <a:ea typeface="Open Sans" panose="020B0606030504020204" pitchFamily="34" charset="0"/>
                <a:cs typeface="Open Sans" panose="020B0606030504020204" pitchFamily="34" charset="0"/>
                <a:sym typeface="Rockwell"/>
              </a:rPr>
              <a:t>You can buy this self-help guide online</a:t>
            </a:r>
          </a:p>
          <a:p>
            <a:pPr marL="0" marR="0" lvl="0" indent="0" algn="ctr" rtl="0">
              <a:spcBef>
                <a:spcPts val="0"/>
              </a:spcBef>
              <a:spcAft>
                <a:spcPts val="0"/>
              </a:spcAft>
              <a:buNone/>
            </a:pPr>
            <a:r>
              <a:rPr lang="en-GB" sz="2000" dirty="0">
                <a:solidFill>
                  <a:schemeClr val="dk1"/>
                </a:solidFill>
                <a:ea typeface="Open Sans" panose="020B0606030504020204" pitchFamily="34" charset="0"/>
                <a:cs typeface="Open Sans" panose="020B0606030504020204" pitchFamily="34" charset="0"/>
                <a:sym typeface="Rockwell"/>
              </a:rPr>
              <a:t>e.g. </a:t>
            </a:r>
            <a:r>
              <a:rPr lang="en-GB" sz="2000" dirty="0">
                <a:solidFill>
                  <a:schemeClr val="dk1"/>
                </a:solidFill>
                <a:ea typeface="Open Sans" panose="020B0606030504020204" pitchFamily="34" charset="0"/>
                <a:cs typeface="Open Sans" panose="020B0606030504020204" pitchFamily="34" charset="0"/>
                <a:sym typeface="Rockwell"/>
                <a:hlinkClick r:id="rId3" action="ppaction://hlinkfile"/>
              </a:rPr>
              <a:t>Amazon.co.uk</a:t>
            </a:r>
            <a:r>
              <a:rPr lang="en-GB" sz="2000" dirty="0">
                <a:solidFill>
                  <a:schemeClr val="dk1"/>
                </a:solidFill>
                <a:ea typeface="Open Sans" panose="020B0606030504020204" pitchFamily="34" charset="0"/>
                <a:cs typeface="Open Sans" panose="020B0606030504020204" pitchFamily="34" charset="0"/>
                <a:sym typeface="Rockwell"/>
              </a:rPr>
              <a:t> or </a:t>
            </a:r>
            <a:r>
              <a:rPr lang="en-GB" sz="2000" dirty="0">
                <a:solidFill>
                  <a:schemeClr val="dk1"/>
                </a:solidFill>
                <a:ea typeface="Open Sans" panose="020B0606030504020204" pitchFamily="34" charset="0"/>
                <a:cs typeface="Open Sans" panose="020B0606030504020204" pitchFamily="34" charset="0"/>
                <a:sym typeface="Rockwell"/>
                <a:hlinkClick r:id="rId4" action="ppaction://hlinkfile"/>
              </a:rPr>
              <a:t>ebay.com</a:t>
            </a:r>
            <a:endParaRPr sz="2000" dirty="0">
              <a:ea typeface="Open Sans" panose="020B0606030504020204" pitchFamily="34" charset="0"/>
              <a:cs typeface="Open Sans" panose="020B0606030504020204" pitchFamily="34" charset="0"/>
            </a:endParaRPr>
          </a:p>
        </p:txBody>
      </p:sp>
      <p:pic>
        <p:nvPicPr>
          <p:cNvPr id="14" name="Google Shape;592;p31" descr="Image result for incredible years"/>
          <p:cNvPicPr preferRelativeResize="0"/>
          <p:nvPr/>
        </p:nvPicPr>
        <p:blipFill rotWithShape="1">
          <a:blip r:embed="rId5">
            <a:alphaModFix/>
          </a:blip>
          <a:srcRect/>
          <a:stretch/>
        </p:blipFill>
        <p:spPr>
          <a:xfrm>
            <a:off x="6588851" y="1435991"/>
            <a:ext cx="2305373" cy="3501896"/>
          </a:xfrm>
          <a:prstGeom prst="rect">
            <a:avLst/>
          </a:prstGeom>
          <a:noFill/>
          <a:ln>
            <a:noFill/>
          </a:ln>
        </p:spPr>
      </p:pic>
      <p:sp>
        <p:nvSpPr>
          <p:cNvPr id="15" name="Google Shape;445;p20"/>
          <p:cNvSpPr txBox="1"/>
          <p:nvPr/>
        </p:nvSpPr>
        <p:spPr>
          <a:xfrm>
            <a:off x="6427537" y="5181451"/>
            <a:ext cx="4933373"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dirty="0">
                <a:solidFill>
                  <a:schemeClr val="dk1"/>
                </a:solidFill>
                <a:ea typeface="Open Sans" panose="020B0606030504020204" pitchFamily="34" charset="0"/>
                <a:cs typeface="Open Sans" panose="020B0606030504020204" pitchFamily="34" charset="0"/>
                <a:sym typeface="Rockwell"/>
              </a:rPr>
              <a:t>You can buy this self-help guide online </a:t>
            </a:r>
          </a:p>
          <a:p>
            <a:pPr lvl="0" algn="ctr"/>
            <a:r>
              <a:rPr lang="en-GB" sz="2000" dirty="0">
                <a:solidFill>
                  <a:schemeClr val="dk1"/>
                </a:solidFill>
                <a:ea typeface="Open Sans" panose="020B0606030504020204" pitchFamily="34" charset="0"/>
                <a:cs typeface="Open Sans" panose="020B0606030504020204" pitchFamily="34" charset="0"/>
                <a:sym typeface="Rockwell"/>
              </a:rPr>
              <a:t>e.g. </a:t>
            </a:r>
            <a:r>
              <a:rPr lang="en-GB" sz="2000" dirty="0">
                <a:solidFill>
                  <a:schemeClr val="dk1"/>
                </a:solidFill>
                <a:ea typeface="Open Sans" panose="020B0606030504020204" pitchFamily="34" charset="0"/>
                <a:cs typeface="Open Sans" panose="020B0606030504020204" pitchFamily="34" charset="0"/>
                <a:sym typeface="Rockwell"/>
                <a:hlinkClick r:id="rId3" action="ppaction://hlinkfile"/>
              </a:rPr>
              <a:t>Amazon.co.uk</a:t>
            </a:r>
            <a:r>
              <a:rPr lang="en-GB" sz="2000" dirty="0">
                <a:solidFill>
                  <a:schemeClr val="dk1"/>
                </a:solidFill>
                <a:ea typeface="Open Sans" panose="020B0606030504020204" pitchFamily="34" charset="0"/>
                <a:cs typeface="Open Sans" panose="020B0606030504020204" pitchFamily="34" charset="0"/>
                <a:sym typeface="Rockwell"/>
              </a:rPr>
              <a:t> or </a:t>
            </a:r>
            <a:r>
              <a:rPr lang="en-GB" sz="2000" dirty="0">
                <a:solidFill>
                  <a:schemeClr val="dk1"/>
                </a:solidFill>
                <a:ea typeface="Open Sans" panose="020B0606030504020204" pitchFamily="34" charset="0"/>
                <a:cs typeface="Open Sans" panose="020B0606030504020204" pitchFamily="34" charset="0"/>
                <a:sym typeface="Rockwell"/>
                <a:hlinkClick r:id="rId4" action="ppaction://hlinkfile"/>
              </a:rPr>
              <a:t>ebay.com</a:t>
            </a:r>
            <a:endParaRPr lang="en-GB" sz="2000" dirty="0">
              <a:ea typeface="Open Sans" panose="020B0606030504020204" pitchFamily="34" charset="0"/>
              <a:cs typeface="Open Sans" panose="020B0606030504020204" pitchFamily="34" charset="0"/>
            </a:endParaRPr>
          </a:p>
        </p:txBody>
      </p:sp>
      <p:pic>
        <p:nvPicPr>
          <p:cNvPr id="17" name="Google Shape;461;p21" descr="\\cnwluk.local\home\Home10\Olivia.Cherkas\Documents\Workshops and presentations\Anxiety coffee morning\image5.jpeg"/>
          <p:cNvPicPr preferRelativeResize="0"/>
          <p:nvPr/>
        </p:nvPicPr>
        <p:blipFill rotWithShape="1">
          <a:blip r:embed="rId6">
            <a:alphaModFix/>
          </a:blip>
          <a:srcRect l="17720" t="11590" r="6419" b="16451"/>
          <a:stretch/>
        </p:blipFill>
        <p:spPr>
          <a:xfrm rot="5400000">
            <a:off x="3050834" y="1980778"/>
            <a:ext cx="3501897" cy="2412320"/>
          </a:xfrm>
          <a:prstGeom prst="rect">
            <a:avLst/>
          </a:prstGeom>
          <a:noFill/>
          <a:ln>
            <a:noFill/>
          </a:ln>
        </p:spPr>
      </p:pic>
      <p:pic>
        <p:nvPicPr>
          <p:cNvPr id="18" name="Google Shape;604;p32" descr="\\cnwluk.local\home\Home10\Olivia.Cherkas\Documents\Workshops and presentations\Anxiety coffee morning\image2.jpeg"/>
          <p:cNvPicPr preferRelativeResize="0"/>
          <p:nvPr/>
        </p:nvPicPr>
        <p:blipFill rotWithShape="1">
          <a:blip r:embed="rId7">
            <a:alphaModFix/>
          </a:blip>
          <a:srcRect l="8918" t="7381" r="3790" b="15863"/>
          <a:stretch/>
        </p:blipFill>
        <p:spPr>
          <a:xfrm rot="5400000">
            <a:off x="8362075" y="2091630"/>
            <a:ext cx="3501900" cy="2190603"/>
          </a:xfrm>
          <a:prstGeom prst="rect">
            <a:avLst/>
          </a:prstGeom>
          <a:noFill/>
          <a:ln>
            <a:noFill/>
          </a:ln>
        </p:spPr>
      </p:pic>
    </p:spTree>
    <p:extLst>
      <p:ext uri="{BB962C8B-B14F-4D97-AF65-F5344CB8AC3E}">
        <p14:creationId xmlns:p14="http://schemas.microsoft.com/office/powerpoint/2010/main" val="12918665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a:extLst>
              <a:ext uri="{FF2B5EF4-FFF2-40B4-BE49-F238E27FC236}">
                <a16:creationId xmlns:a16="http://schemas.microsoft.com/office/drawing/2014/main" id="{A651F1BA-77CE-4942-9BEA-181D09229D81}"/>
              </a:ext>
            </a:extLst>
          </p:cNvPr>
          <p:cNvSpPr txBox="1"/>
          <p:nvPr/>
        </p:nvSpPr>
        <p:spPr>
          <a:xfrm>
            <a:off x="768518" y="414006"/>
            <a:ext cx="10356681"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en-GB" sz="4400" dirty="0">
                <a:solidFill>
                  <a:srgbClr val="005EB8"/>
                </a:solidFill>
                <a:effectLst/>
                <a:latin typeface="Raleway ExtraBold" pitchFamily="2" charset="0"/>
                <a:ea typeface="Calibri" panose="020F0502020204030204" pitchFamily="34" charset="0"/>
                <a:cs typeface="Arial" panose="020B0604020202020204" pitchFamily="34" charset="0"/>
              </a:rPr>
              <a:t>Further support </a:t>
            </a:r>
            <a:r>
              <a:rPr lang="en-GB" sz="4400" dirty="0">
                <a:solidFill>
                  <a:srgbClr val="005EB8"/>
                </a:solidFill>
                <a:latin typeface="Raleway ExtraBold" pitchFamily="2" charset="0"/>
                <a:ea typeface="Calibri" panose="020F0502020204030204" pitchFamily="34" charset="0"/>
                <a:cs typeface="Arial" panose="020B0604020202020204" pitchFamily="34" charset="0"/>
              </a:rPr>
              <a:t>in general</a:t>
            </a:r>
            <a:endParaRPr lang="en-GB" sz="4400"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pic>
        <p:nvPicPr>
          <p:cNvPr id="8" name="Picture 7" descr="Mental Health - The Fit Care">
            <a:extLst>
              <a:ext uri="{FF2B5EF4-FFF2-40B4-BE49-F238E27FC236}">
                <a16:creationId xmlns:a16="http://schemas.microsoft.com/office/drawing/2014/main" id="{F4A505AD-13CC-734E-984B-C52F0C86B78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52364" y="5070764"/>
            <a:ext cx="1715508" cy="1607126"/>
          </a:xfrm>
          <a:prstGeom prst="rect">
            <a:avLst/>
          </a:prstGeom>
          <a:noFill/>
          <a:ln>
            <a:noFill/>
          </a:ln>
        </p:spPr>
      </p:pic>
      <p:sp>
        <p:nvSpPr>
          <p:cNvPr id="12" name="Text Box 75">
            <a:extLst>
              <a:ext uri="{FF2B5EF4-FFF2-40B4-BE49-F238E27FC236}">
                <a16:creationId xmlns:a16="http://schemas.microsoft.com/office/drawing/2014/main" id="{86CC59E8-6C73-C248-BA59-665FD31EBF5A}"/>
              </a:ext>
            </a:extLst>
          </p:cNvPr>
          <p:cNvSpPr txBox="1"/>
          <p:nvPr/>
        </p:nvSpPr>
        <p:spPr>
          <a:xfrm>
            <a:off x="701711" y="1505622"/>
            <a:ext cx="3793281" cy="3297606"/>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600" b="1" dirty="0">
                <a:solidFill>
                  <a:srgbClr val="00B0F0"/>
                </a:solidFill>
                <a:ea typeface="Open Sans" panose="020B0606030504020204" pitchFamily="34" charset="0"/>
                <a:cs typeface="Open Sans" panose="020B0606030504020204" pitchFamily="34" charset="0"/>
              </a:rPr>
              <a:t>Anxiety UK</a:t>
            </a:r>
            <a:r>
              <a:rPr lang="en-GB" sz="1600" dirty="0">
                <a:solidFill>
                  <a:srgbClr val="00B0F0"/>
                </a:solidFill>
                <a:ea typeface="Open Sans" panose="020B0606030504020204" pitchFamily="34" charset="0"/>
                <a:cs typeface="Open Sans" panose="020B0606030504020204" pitchFamily="34" charset="0"/>
              </a:rPr>
              <a:t> </a:t>
            </a:r>
          </a:p>
          <a:p>
            <a:r>
              <a:rPr lang="en-GB" sz="1600" dirty="0">
                <a:ea typeface="Open Sans" panose="020B0606030504020204" pitchFamily="34" charset="0"/>
                <a:cs typeface="Open Sans" panose="020B0606030504020204" pitchFamily="34" charset="0"/>
                <a:hlinkClick r:id="rId3"/>
              </a:rPr>
              <a:t>https://www.anxietyuk.org.uk/</a:t>
            </a:r>
            <a:r>
              <a:rPr lang="en-GB" sz="1600" dirty="0">
                <a:ea typeface="Open Sans" panose="020B0606030504020204" pitchFamily="34" charset="0"/>
                <a:cs typeface="Open Sans" panose="020B0606030504020204" pitchFamily="34" charset="0"/>
              </a:rPr>
              <a:t> </a:t>
            </a:r>
            <a:br>
              <a:rPr lang="en-GB" sz="1600" dirty="0">
                <a:ea typeface="Open Sans" panose="020B0606030504020204" pitchFamily="34" charset="0"/>
                <a:cs typeface="Open Sans" panose="020B0606030504020204" pitchFamily="34" charset="0"/>
              </a:rPr>
            </a:br>
            <a:r>
              <a:rPr lang="en-GB" sz="1600" dirty="0">
                <a:ea typeface="Open Sans" panose="020B0606030504020204" pitchFamily="34" charset="0"/>
                <a:cs typeface="Open Sans" panose="020B0606030504020204" pitchFamily="34" charset="0"/>
              </a:rPr>
              <a:t>Information, resources and support for helping you understand how to deal with your anxiety during these difficult times. </a:t>
            </a:r>
          </a:p>
          <a:p>
            <a:endParaRPr lang="en-GB" sz="1600" dirty="0">
              <a:ea typeface="Open Sans" panose="020B0606030504020204" pitchFamily="34" charset="0"/>
              <a:cs typeface="Open Sans" panose="020B0606030504020204" pitchFamily="34" charset="0"/>
            </a:endParaRPr>
          </a:p>
          <a:p>
            <a:endParaRPr lang="en-GB" sz="1600" dirty="0">
              <a:ea typeface="Open Sans" panose="020B0606030504020204" pitchFamily="34" charset="0"/>
              <a:cs typeface="Open Sans" panose="020B0606030504020204" pitchFamily="34" charset="0"/>
            </a:endParaRPr>
          </a:p>
          <a:p>
            <a:endParaRPr lang="en-GB" sz="1600" dirty="0">
              <a:ea typeface="Open Sans" panose="020B0606030504020204" pitchFamily="34" charset="0"/>
              <a:cs typeface="Open Sans" panose="020B0606030504020204" pitchFamily="34" charset="0"/>
            </a:endParaRPr>
          </a:p>
          <a:p>
            <a:endParaRPr lang="en-GB" sz="1600" dirty="0">
              <a:ea typeface="Open Sans" panose="020B0606030504020204" pitchFamily="34" charset="0"/>
              <a:cs typeface="Open Sans" panose="020B0606030504020204" pitchFamily="34" charset="0"/>
            </a:endParaRPr>
          </a:p>
          <a:p>
            <a:r>
              <a:rPr lang="en-GB" sz="1600" b="1" dirty="0">
                <a:solidFill>
                  <a:srgbClr val="00B0F0"/>
                </a:solidFill>
                <a:ea typeface="Open Sans" panose="020B0606030504020204" pitchFamily="34" charset="0"/>
                <a:cs typeface="Open Sans" panose="020B0606030504020204" pitchFamily="34" charset="0"/>
              </a:rPr>
              <a:t>Hope Again </a:t>
            </a:r>
            <a:r>
              <a:rPr lang="en-GB" sz="1600" dirty="0">
                <a:ea typeface="Open Sans" panose="020B0606030504020204" pitchFamily="34" charset="0"/>
                <a:cs typeface="Open Sans" panose="020B0606030504020204" pitchFamily="34" charset="0"/>
                <a:hlinkClick r:id="rId4"/>
              </a:rPr>
              <a:t>https://www.hopeagain.org.uk/</a:t>
            </a:r>
            <a:endParaRPr lang="en-GB" sz="1600" dirty="0">
              <a:ea typeface="Open Sans" panose="020B0606030504020204" pitchFamily="34" charset="0"/>
              <a:cs typeface="Open Sans" panose="020B0606030504020204" pitchFamily="34" charset="0"/>
            </a:endParaRPr>
          </a:p>
          <a:p>
            <a:r>
              <a:rPr lang="en-GB" sz="1600" dirty="0">
                <a:ea typeface="Open Sans" panose="020B0606030504020204" pitchFamily="34" charset="0"/>
                <a:cs typeface="Open Sans" panose="020B0606030504020204" pitchFamily="34" charset="0"/>
              </a:rPr>
              <a:t>Hope Again provides support, advice and information to children, young people and adults when someone close to them dies.</a:t>
            </a:r>
          </a:p>
          <a:p>
            <a:endParaRPr lang="en-GB" sz="1600" dirty="0">
              <a:latin typeface="Open Sans" panose="020B0606030504020204" pitchFamily="34" charset="0"/>
              <a:ea typeface="Open Sans" panose="020B0606030504020204" pitchFamily="34" charset="0"/>
              <a:cs typeface="Open Sans" panose="020B0606030504020204" pitchFamily="34" charset="0"/>
            </a:endParaRPr>
          </a:p>
          <a:p>
            <a:endParaRPr lang="en-GB" sz="1600" dirty="0">
              <a:latin typeface="Open Sans" panose="020B0606030504020204" pitchFamily="34" charset="0"/>
              <a:ea typeface="Open Sans" panose="020B0606030504020204" pitchFamily="34" charset="0"/>
              <a:cs typeface="Open Sans" panose="020B0606030504020204" pitchFamily="34" charset="0"/>
            </a:endParaRPr>
          </a:p>
          <a:p>
            <a:endParaRPr lang="en-GB" sz="2800" dirty="0">
              <a:latin typeface="Open Sans" panose="020B0606030504020204" pitchFamily="34" charset="0"/>
              <a:ea typeface="Open Sans" panose="020B0606030504020204" pitchFamily="34" charset="0"/>
              <a:cs typeface="Open Sans" panose="020B0606030504020204" pitchFamily="34" charset="0"/>
            </a:endParaRPr>
          </a:p>
          <a:p>
            <a:pPr>
              <a:lnSpc>
                <a:spcPct val="107000"/>
              </a:lnSpc>
              <a:spcAft>
                <a:spcPts val="800"/>
              </a:spcAft>
            </a:pPr>
            <a:r>
              <a:rPr lang="en-GB" sz="2800" dirty="0">
                <a:effectLst/>
                <a:latin typeface="Open Sans" panose="020B0606030504020204" pitchFamily="34" charset="0"/>
                <a:ea typeface="Open Sans" panose="020B0606030504020204" pitchFamily="34" charset="0"/>
                <a:cs typeface="Open Sans" panose="020B0606030504020204" pitchFamily="34" charset="0"/>
              </a:rPr>
              <a:t> </a:t>
            </a:r>
            <a:endParaRPr lang="en-GB" sz="1400" dirty="0">
              <a:effectLst/>
              <a:latin typeface="Open Sans" panose="020B0606030504020204" pitchFamily="34" charset="0"/>
              <a:ea typeface="Open Sans" panose="020B0606030504020204" pitchFamily="34" charset="0"/>
              <a:cs typeface="Open Sans" panose="020B0606030504020204" pitchFamily="34" charset="0"/>
            </a:endParaRPr>
          </a:p>
        </p:txBody>
      </p:sp>
      <p:sp>
        <p:nvSpPr>
          <p:cNvPr id="10" name="Rectangle 9">
            <a:extLst>
              <a:ext uri="{FF2B5EF4-FFF2-40B4-BE49-F238E27FC236}">
                <a16:creationId xmlns:a16="http://schemas.microsoft.com/office/drawing/2014/main" id="{86C05CE6-48EB-0046-B7AE-8B942A96AD21}"/>
              </a:ext>
            </a:extLst>
          </p:cNvPr>
          <p:cNvSpPr/>
          <p:nvPr/>
        </p:nvSpPr>
        <p:spPr>
          <a:xfrm>
            <a:off x="0" y="0"/>
            <a:ext cx="475562" cy="6858000"/>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10">
            <a:extLst>
              <a:ext uri="{FF2B5EF4-FFF2-40B4-BE49-F238E27FC236}">
                <a16:creationId xmlns:a16="http://schemas.microsoft.com/office/drawing/2014/main" id="{715206ED-2717-3A43-A9D0-D19114DA9E43}"/>
              </a:ext>
            </a:extLst>
          </p:cNvPr>
          <p:cNvSpPr/>
          <p:nvPr/>
        </p:nvSpPr>
        <p:spPr>
          <a:xfrm>
            <a:off x="11804215" y="0"/>
            <a:ext cx="390374" cy="2241176"/>
          </a:xfrm>
          <a:prstGeom prst="rect">
            <a:avLst/>
          </a:prstGeom>
          <a:solidFill>
            <a:srgbClr val="3ABBCF"/>
          </a:solidFill>
          <a:ln>
            <a:solidFill>
              <a:srgbClr val="3ABBC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 name="TextBox 1">
            <a:extLst>
              <a:ext uri="{FF2B5EF4-FFF2-40B4-BE49-F238E27FC236}">
                <a16:creationId xmlns:a16="http://schemas.microsoft.com/office/drawing/2014/main" id="{8D0367A7-17B6-AC43-9499-6FB33A348246}"/>
              </a:ext>
            </a:extLst>
          </p:cNvPr>
          <p:cNvSpPr txBox="1"/>
          <p:nvPr/>
        </p:nvSpPr>
        <p:spPr>
          <a:xfrm>
            <a:off x="4494992" y="1467514"/>
            <a:ext cx="2994224" cy="3785652"/>
          </a:xfrm>
          <a:prstGeom prst="rect">
            <a:avLst/>
          </a:prstGeom>
          <a:noFill/>
        </p:spPr>
        <p:txBody>
          <a:bodyPr wrap="square" rtlCol="0">
            <a:spAutoFit/>
          </a:bodyPr>
          <a:lstStyle/>
          <a:p>
            <a:r>
              <a:rPr lang="en-GB" sz="1600" b="1" dirty="0">
                <a:solidFill>
                  <a:srgbClr val="00B0F0"/>
                </a:solidFill>
                <a:ea typeface="Open Sans" panose="020B0606030504020204" pitchFamily="34" charset="0"/>
                <a:cs typeface="Open Sans" panose="020B0606030504020204" pitchFamily="34" charset="0"/>
              </a:rPr>
              <a:t>Childline</a:t>
            </a:r>
            <a:r>
              <a:rPr lang="en-GB" sz="1600" b="1" dirty="0">
                <a:ea typeface="Open Sans" panose="020B0606030504020204" pitchFamily="34" charset="0"/>
                <a:cs typeface="Open Sans" panose="020B0606030504020204" pitchFamily="34" charset="0"/>
              </a:rPr>
              <a:t> </a:t>
            </a:r>
            <a:r>
              <a:rPr lang="en-GB" sz="1600" dirty="0">
                <a:ea typeface="Open Sans" panose="020B0606030504020204" pitchFamily="34" charset="0"/>
                <a:cs typeface="Open Sans" panose="020B0606030504020204" pitchFamily="34" charset="0"/>
              </a:rPr>
              <a:t> </a:t>
            </a:r>
            <a:r>
              <a:rPr lang="en-GB" sz="1600" dirty="0">
                <a:ea typeface="Open Sans" panose="020B0606030504020204" pitchFamily="34" charset="0"/>
                <a:cs typeface="Open Sans" panose="020B0606030504020204" pitchFamily="34" charset="0"/>
                <a:hlinkClick r:id="rId5"/>
              </a:rPr>
              <a:t>https://www.childline.org.uk/</a:t>
            </a:r>
            <a:r>
              <a:rPr lang="en-GB" sz="1600" dirty="0">
                <a:ea typeface="Open Sans" panose="020B0606030504020204" pitchFamily="34" charset="0"/>
                <a:cs typeface="Open Sans" panose="020B0606030504020204" pitchFamily="34" charset="0"/>
              </a:rPr>
              <a:t> </a:t>
            </a:r>
            <a:br>
              <a:rPr lang="en-GB" sz="1600" dirty="0">
                <a:ea typeface="Open Sans" panose="020B0606030504020204" pitchFamily="34" charset="0"/>
                <a:cs typeface="Open Sans" panose="020B0606030504020204" pitchFamily="34" charset="0"/>
              </a:rPr>
            </a:br>
            <a:r>
              <a:rPr lang="en-GB" sz="1600" dirty="0">
                <a:ea typeface="Open Sans" panose="020B0606030504020204" pitchFamily="34" charset="0"/>
                <a:cs typeface="Open Sans" panose="020B0606030504020204" pitchFamily="34" charset="0"/>
              </a:rPr>
              <a:t>A free and confidential support service for children. Childline is here to help anyone under 19 in the UK with any issue they’re going through. </a:t>
            </a:r>
          </a:p>
          <a:p>
            <a:endParaRPr lang="en-US" sz="1600" dirty="0">
              <a:ea typeface="Open Sans" panose="020B0606030504020204" pitchFamily="34" charset="0"/>
              <a:cs typeface="Open Sans" panose="020B0606030504020204" pitchFamily="34" charset="0"/>
            </a:endParaRPr>
          </a:p>
          <a:p>
            <a:endParaRPr lang="en-US" sz="1600" dirty="0">
              <a:ea typeface="Open Sans" panose="020B0606030504020204" pitchFamily="34" charset="0"/>
              <a:cs typeface="Open Sans" panose="020B0606030504020204" pitchFamily="34" charset="0"/>
            </a:endParaRPr>
          </a:p>
          <a:p>
            <a:r>
              <a:rPr lang="en-GB" sz="1600" b="1" dirty="0">
                <a:solidFill>
                  <a:srgbClr val="00B0F0"/>
                </a:solidFill>
                <a:ea typeface="Open Sans" panose="020B0606030504020204" pitchFamily="34" charset="0"/>
                <a:cs typeface="Open Sans" panose="020B0606030504020204" pitchFamily="34" charset="0"/>
              </a:rPr>
              <a:t>Young Minds </a:t>
            </a:r>
            <a:r>
              <a:rPr lang="en-GB" sz="1600" dirty="0">
                <a:ea typeface="Open Sans" panose="020B0606030504020204" pitchFamily="34" charset="0"/>
                <a:cs typeface="Open Sans" panose="020B0606030504020204" pitchFamily="34" charset="0"/>
                <a:hlinkClick r:id="rId6"/>
              </a:rPr>
              <a:t>www.youngminds.org.uk</a:t>
            </a:r>
            <a:endParaRPr lang="en-GB" sz="1600" dirty="0">
              <a:ea typeface="Open Sans" panose="020B0606030504020204" pitchFamily="34" charset="0"/>
              <a:cs typeface="Open Sans" panose="020B0606030504020204" pitchFamily="34" charset="0"/>
            </a:endParaRPr>
          </a:p>
          <a:p>
            <a:r>
              <a:rPr lang="en-GB" sz="1600" dirty="0">
                <a:ea typeface="Open Sans" panose="020B0606030504020204" pitchFamily="34" charset="0"/>
                <a:cs typeface="Open Sans" panose="020B0606030504020204" pitchFamily="34" charset="0"/>
              </a:rPr>
              <a:t>Information for young people and parents about emotional and mental health issues. </a:t>
            </a:r>
          </a:p>
          <a:p>
            <a:endParaRPr lang="en-US"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3" name="TextBox 2">
            <a:extLst>
              <a:ext uri="{FF2B5EF4-FFF2-40B4-BE49-F238E27FC236}">
                <a16:creationId xmlns:a16="http://schemas.microsoft.com/office/drawing/2014/main" id="{D7656ADF-1AF8-0942-BE29-745BA8F7DDB9}"/>
              </a:ext>
            </a:extLst>
          </p:cNvPr>
          <p:cNvSpPr txBox="1"/>
          <p:nvPr/>
        </p:nvSpPr>
        <p:spPr>
          <a:xfrm>
            <a:off x="7715365" y="1499047"/>
            <a:ext cx="3160453" cy="1077218"/>
          </a:xfrm>
          <a:prstGeom prst="rect">
            <a:avLst/>
          </a:prstGeom>
          <a:noFill/>
        </p:spPr>
        <p:txBody>
          <a:bodyPr wrap="square" rtlCol="0">
            <a:spAutoFit/>
          </a:bodyPr>
          <a:lstStyle/>
          <a:p>
            <a:r>
              <a:rPr lang="en-GB" sz="1600" b="1" dirty="0">
                <a:solidFill>
                  <a:srgbClr val="00B0F0"/>
                </a:solidFill>
                <a:ea typeface="Open Sans" panose="020B0606030504020204" pitchFamily="34" charset="0"/>
                <a:cs typeface="Open Sans" panose="020B0606030504020204" pitchFamily="34" charset="0"/>
              </a:rPr>
              <a:t>MIND</a:t>
            </a:r>
            <a:r>
              <a:rPr lang="en-GB" sz="1600" b="1" dirty="0">
                <a:ea typeface="Open Sans" panose="020B0606030504020204" pitchFamily="34" charset="0"/>
                <a:cs typeface="Open Sans" panose="020B0606030504020204" pitchFamily="34" charset="0"/>
              </a:rPr>
              <a:t> </a:t>
            </a:r>
            <a:r>
              <a:rPr lang="en-GB" sz="1600" dirty="0">
                <a:ea typeface="Open Sans" panose="020B0606030504020204" pitchFamily="34" charset="0"/>
                <a:cs typeface="Open Sans" panose="020B0606030504020204" pitchFamily="34" charset="0"/>
              </a:rPr>
              <a:t> </a:t>
            </a:r>
            <a:r>
              <a:rPr lang="en-GB" sz="1600" dirty="0">
                <a:ea typeface="Open Sans" panose="020B0606030504020204" pitchFamily="34" charset="0"/>
                <a:cs typeface="Open Sans" panose="020B0606030504020204" pitchFamily="34" charset="0"/>
                <a:hlinkClick r:id="rId7"/>
              </a:rPr>
              <a:t>https://www.mind.org.uk/</a:t>
            </a:r>
            <a:r>
              <a:rPr lang="en-GB" sz="1600" dirty="0">
                <a:ea typeface="Open Sans" panose="020B0606030504020204" pitchFamily="34" charset="0"/>
                <a:cs typeface="Open Sans" panose="020B0606030504020204" pitchFamily="34" charset="0"/>
              </a:rPr>
              <a:t> </a:t>
            </a:r>
            <a:br>
              <a:rPr lang="en-GB" sz="1600" dirty="0">
                <a:ea typeface="Open Sans" panose="020B0606030504020204" pitchFamily="34" charset="0"/>
                <a:cs typeface="Open Sans" panose="020B0606030504020204" pitchFamily="34" charset="0"/>
              </a:rPr>
            </a:br>
            <a:r>
              <a:rPr lang="en-GB" sz="1600" dirty="0">
                <a:ea typeface="Open Sans" panose="020B0606030504020204" pitchFamily="34" charset="0"/>
                <a:cs typeface="Open Sans" panose="020B0606030504020204" pitchFamily="34" charset="0"/>
              </a:rPr>
              <a:t>Call, text or email for signposting to mental health support in your area. </a:t>
            </a:r>
          </a:p>
          <a:p>
            <a:endParaRPr lang="en-US"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9" name="TextBox 8">
            <a:extLst>
              <a:ext uri="{FF2B5EF4-FFF2-40B4-BE49-F238E27FC236}">
                <a16:creationId xmlns:a16="http://schemas.microsoft.com/office/drawing/2014/main" id="{D7656ADF-1AF8-0942-BE29-745BA8F7DDB9}"/>
              </a:ext>
            </a:extLst>
          </p:cNvPr>
          <p:cNvSpPr txBox="1"/>
          <p:nvPr/>
        </p:nvSpPr>
        <p:spPr>
          <a:xfrm>
            <a:off x="7715364" y="3583983"/>
            <a:ext cx="3160453" cy="2062103"/>
          </a:xfrm>
          <a:prstGeom prst="rect">
            <a:avLst/>
          </a:prstGeom>
          <a:noFill/>
        </p:spPr>
        <p:txBody>
          <a:bodyPr wrap="square" rtlCol="0">
            <a:spAutoFit/>
          </a:bodyPr>
          <a:lstStyle/>
          <a:p>
            <a:r>
              <a:rPr lang="en-GB" sz="1600" b="1" dirty="0">
                <a:solidFill>
                  <a:srgbClr val="00B0F0"/>
                </a:solidFill>
                <a:ea typeface="Open Sans" panose="020B0606030504020204" pitchFamily="34" charset="0"/>
                <a:cs typeface="Open Sans" panose="020B0606030504020204" pitchFamily="34" charset="0"/>
              </a:rPr>
              <a:t>Anna Freud</a:t>
            </a:r>
            <a:r>
              <a:rPr lang="en-GB" sz="1600" b="1" dirty="0">
                <a:ea typeface="Open Sans" panose="020B0606030504020204" pitchFamily="34" charset="0"/>
                <a:cs typeface="Open Sans" panose="020B0606030504020204" pitchFamily="34" charset="0"/>
              </a:rPr>
              <a:t> </a:t>
            </a:r>
            <a:r>
              <a:rPr lang="en-GB" sz="1600" dirty="0">
                <a:ea typeface="Open Sans" panose="020B0606030504020204" pitchFamily="34" charset="0"/>
                <a:cs typeface="Open Sans" panose="020B0606030504020204" pitchFamily="34" charset="0"/>
              </a:rPr>
              <a:t> </a:t>
            </a:r>
          </a:p>
          <a:p>
            <a:r>
              <a:rPr lang="en-GB" sz="1600" dirty="0">
                <a:hlinkClick r:id="rId8"/>
              </a:rPr>
              <a:t>Parents and Careers | Advice and Guidance | Anna Freud Centre</a:t>
            </a:r>
            <a:br>
              <a:rPr lang="en-GB" sz="1600" dirty="0">
                <a:ea typeface="Open Sans" panose="020B0606030504020204" pitchFamily="34" charset="0"/>
                <a:cs typeface="Open Sans" panose="020B0606030504020204" pitchFamily="34" charset="0"/>
              </a:rPr>
            </a:br>
            <a:r>
              <a:rPr lang="en-GB" sz="1600" dirty="0">
                <a:ea typeface="Open Sans" panose="020B0606030504020204" pitchFamily="34" charset="0"/>
                <a:cs typeface="Open Sans" panose="020B0606030504020204" pitchFamily="34" charset="0"/>
              </a:rPr>
              <a:t>Advice and guidance for parents and carers to help them support a child or young person with their wellbeing</a:t>
            </a:r>
          </a:p>
          <a:p>
            <a:endParaRPr lang="en-US" sz="16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6234497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3">
            <a:extLst>
              <a:ext uri="{FF2B5EF4-FFF2-40B4-BE49-F238E27FC236}">
                <a16:creationId xmlns:a16="http://schemas.microsoft.com/office/drawing/2014/main" id="{A651F1BA-77CE-4942-9BEA-181D09229D81}"/>
              </a:ext>
            </a:extLst>
          </p:cNvPr>
          <p:cNvSpPr txBox="1"/>
          <p:nvPr/>
        </p:nvSpPr>
        <p:spPr>
          <a:xfrm>
            <a:off x="1944929" y="1608758"/>
            <a:ext cx="8611008" cy="1021976"/>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1000"/>
              </a:spcAft>
            </a:pPr>
            <a:r>
              <a:rPr lang="en-GB" sz="5400" b="1" dirty="0">
                <a:solidFill>
                  <a:srgbClr val="005EB8"/>
                </a:solidFill>
                <a:latin typeface="Raleway ExtraBold" pitchFamily="2" charset="0"/>
                <a:ea typeface="Calibri" panose="020F0502020204030204" pitchFamily="34" charset="0"/>
                <a:cs typeface="Arial" panose="020B0604020202020204" pitchFamily="34" charset="0"/>
              </a:rPr>
              <a:t>Thank you for listening!</a:t>
            </a:r>
            <a:endParaRPr lang="en-GB" sz="2400" b="1" dirty="0">
              <a:solidFill>
                <a:srgbClr val="005EB8"/>
              </a:solidFill>
              <a:effectLst/>
              <a:latin typeface="Raleway ExtraBold" pitchFamily="2" charset="0"/>
              <a:ea typeface="Calibri" panose="020F0502020204030204" pitchFamily="34" charset="0"/>
              <a:cs typeface="Times New Roman" panose="02020603050405020304" pitchFamily="18" charset="0"/>
            </a:endParaRPr>
          </a:p>
        </p:txBody>
      </p:sp>
      <p:pic>
        <p:nvPicPr>
          <p:cNvPr id="10" name="Picture 9" descr="Mental Health - The Fit Care">
            <a:extLst>
              <a:ext uri="{FF2B5EF4-FFF2-40B4-BE49-F238E27FC236}">
                <a16:creationId xmlns:a16="http://schemas.microsoft.com/office/drawing/2014/main" id="{F4A505AD-13CC-734E-984B-C52F0C86B78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100323" y="2630734"/>
            <a:ext cx="2300219" cy="2147699"/>
          </a:xfrm>
          <a:prstGeom prst="rect">
            <a:avLst/>
          </a:prstGeom>
          <a:noFill/>
          <a:ln>
            <a:noFill/>
          </a:ln>
        </p:spPr>
      </p:pic>
      <p:pic>
        <p:nvPicPr>
          <p:cNvPr id="11" name="image1.png" descr="Home Page - West London NHS Trust National Services">
            <a:extLst>
              <a:ext uri="{FF2B5EF4-FFF2-40B4-BE49-F238E27FC236}">
                <a16:creationId xmlns:a16="http://schemas.microsoft.com/office/drawing/2014/main" id="{3651D637-0475-6A46-8E42-5F79948C73FE}"/>
              </a:ext>
            </a:extLst>
          </p:cNvPr>
          <p:cNvPicPr/>
          <p:nvPr/>
        </p:nvPicPr>
        <p:blipFill>
          <a:blip r:embed="rId4"/>
          <a:srcRect/>
          <a:stretch>
            <a:fillRect/>
          </a:stretch>
        </p:blipFill>
        <p:spPr>
          <a:xfrm>
            <a:off x="7692898" y="3606236"/>
            <a:ext cx="1980565" cy="1078230"/>
          </a:xfrm>
          <a:prstGeom prst="rect">
            <a:avLst/>
          </a:prstGeom>
          <a:ln/>
        </p:spPr>
      </p:pic>
      <p:pic>
        <p:nvPicPr>
          <p:cNvPr id="12" name="Picture 11" descr="C:\Users\uzer\Downloads\EC8302 ELP Logo white shape (1).png">
            <a:extLst>
              <a:ext uri="{FF2B5EF4-FFF2-40B4-BE49-F238E27FC236}">
                <a16:creationId xmlns:a16="http://schemas.microsoft.com/office/drawing/2014/main" id="{1ECA0B72-AE8D-E647-A7C7-92D8D19A08B5}"/>
              </a:ext>
            </a:extLst>
          </p:cNvPr>
          <p:cNvPicPr/>
          <p:nvPr/>
        </p:nvPicPr>
        <p:blipFill rotWithShape="1">
          <a:blip r:embed="rId5" cstate="print">
            <a:extLst>
              <a:ext uri="{28A0092B-C50C-407E-A947-70E740481C1C}">
                <a14:useLocalDpi xmlns:a14="http://schemas.microsoft.com/office/drawing/2010/main" val="0"/>
              </a:ext>
            </a:extLst>
          </a:blip>
          <a:srcRect l="24999" t="22367"/>
          <a:stretch/>
        </p:blipFill>
        <p:spPr bwMode="auto">
          <a:xfrm>
            <a:off x="2601343" y="3581788"/>
            <a:ext cx="2206625" cy="11271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839415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2112</TotalTime>
  <Words>2579</Words>
  <Application>Microsoft Office PowerPoint</Application>
  <PresentationFormat>Widescreen</PresentationFormat>
  <Paragraphs>304</Paragraphs>
  <Slides>31</Slides>
  <Notes>24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31</vt:i4>
      </vt:variant>
    </vt:vector>
  </HeadingPairs>
  <TitlesOfParts>
    <vt:vector size="42" baseType="lpstr">
      <vt:lpstr>Arial</vt:lpstr>
      <vt:lpstr>Arial Rounded MT Bold</vt:lpstr>
      <vt:lpstr>Calibri</vt:lpstr>
      <vt:lpstr>Calibri Light</vt:lpstr>
      <vt:lpstr>Gill Sans MT</vt:lpstr>
      <vt:lpstr>Open Sans</vt:lpstr>
      <vt:lpstr>Patua One</vt:lpstr>
      <vt:lpstr>Raleway ExtraBold</vt:lpstr>
      <vt:lpstr>Rockwell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CHERKAS, Olivia (WEST LONDON NHS TRUST)</dc:creator>
  <cp:lastModifiedBy>Claire Chadwick</cp:lastModifiedBy>
  <cp:revision>90</cp:revision>
  <dcterms:created xsi:type="dcterms:W3CDTF">2020-06-02T11:19:18Z</dcterms:created>
  <dcterms:modified xsi:type="dcterms:W3CDTF">2025-10-02T14:59:42Z</dcterms:modified>
</cp:coreProperties>
</file>