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4"/>
    <p:sldMasterId id="2147483659" r:id="rId5"/>
    <p:sldMasterId id="2147483664" r:id="rId6"/>
    <p:sldMasterId id="2147483675" r:id="rId7"/>
  </p:sldMasterIdLst>
  <p:notesMasterIdLst>
    <p:notesMasterId r:id="rId28"/>
  </p:notesMasterIdLst>
  <p:handoutMasterIdLst>
    <p:handoutMasterId r:id="rId29"/>
  </p:handoutMasterIdLst>
  <p:sldIdLst>
    <p:sldId id="347" r:id="rId8"/>
    <p:sldId id="418" r:id="rId9"/>
    <p:sldId id="435" r:id="rId10"/>
    <p:sldId id="436" r:id="rId11"/>
    <p:sldId id="419" r:id="rId12"/>
    <p:sldId id="420" r:id="rId13"/>
    <p:sldId id="423" r:id="rId14"/>
    <p:sldId id="421" r:id="rId15"/>
    <p:sldId id="427" r:id="rId16"/>
    <p:sldId id="428" r:id="rId17"/>
    <p:sldId id="429" r:id="rId18"/>
    <p:sldId id="424" r:id="rId19"/>
    <p:sldId id="422" r:id="rId20"/>
    <p:sldId id="425" r:id="rId21"/>
    <p:sldId id="437" r:id="rId22"/>
    <p:sldId id="433" r:id="rId23"/>
    <p:sldId id="434" r:id="rId24"/>
    <p:sldId id="426" r:id="rId25"/>
    <p:sldId id="508" r:id="rId26"/>
    <p:sldId id="509" r:id="rId27"/>
  </p:sldIdLst>
  <p:sldSz cx="9144000" cy="5143500" type="screen16x9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76">
          <p15:clr>
            <a:srgbClr val="A4A3A4"/>
          </p15:clr>
        </p15:guide>
        <p15:guide id="2" pos="566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C2368DF-2CB5-65B6-8214-BA754D88D981}" v="10" dt="2025-09-29T12:47:10.07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372" autoAdjust="0"/>
  </p:normalViewPr>
  <p:slideViewPr>
    <p:cSldViewPr snapToGrid="0" snapToObjects="1">
      <p:cViewPr varScale="1">
        <p:scale>
          <a:sx n="116" d="100"/>
          <a:sy n="116" d="100"/>
        </p:scale>
        <p:origin x="75" y="282"/>
      </p:cViewPr>
      <p:guideLst>
        <p:guide orient="horz" pos="676"/>
        <p:guide pos="566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" Type="http://schemas.openxmlformats.org/officeDocument/2006/relationships/customXml" Target="../customXml/item3.xml"/><Relationship Id="rId21" Type="http://schemas.openxmlformats.org/officeDocument/2006/relationships/slide" Target="slides/slide14.xml"/><Relationship Id="rId34" Type="http://schemas.microsoft.com/office/2016/11/relationships/changesInfo" Target="changesInfos/changesInfo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presProps" Target="presProps.xml"/><Relationship Id="rId35" Type="http://schemas.microsoft.com/office/2015/10/relationships/revisionInfo" Target="revisionInfo.xml"/><Relationship Id="rId8" Type="http://schemas.openxmlformats.org/officeDocument/2006/relationships/slide" Target="slides/slid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ristien Webb" userId="S::kwebb18.307@fieldingprimary.com::2503e8db-a32a-4742-b495-1d60eaa036eb" providerId="AD" clId="Web-{7C2368DF-2CB5-65B6-8214-BA754D88D981}"/>
    <pc:docChg chg="modSld">
      <pc:chgData name="Kristien Webb" userId="S::kwebb18.307@fieldingprimary.com::2503e8db-a32a-4742-b495-1d60eaa036eb" providerId="AD" clId="Web-{7C2368DF-2CB5-65B6-8214-BA754D88D981}" dt="2025-09-29T12:47:10.078" v="8"/>
      <pc:docMkLst>
        <pc:docMk/>
      </pc:docMkLst>
      <pc:sldChg chg="addSp delSp">
        <pc:chgData name="Kristien Webb" userId="S::kwebb18.307@fieldingprimary.com::2503e8db-a32a-4742-b495-1d60eaa036eb" providerId="AD" clId="Web-{7C2368DF-2CB5-65B6-8214-BA754D88D981}" dt="2025-09-29T12:47:10.078" v="8"/>
        <pc:sldMkLst>
          <pc:docMk/>
          <pc:sldMk cId="1975792801" sldId="418"/>
        </pc:sldMkLst>
        <pc:picChg chg="add del">
          <ac:chgData name="Kristien Webb" userId="S::kwebb18.307@fieldingprimary.com::2503e8db-a32a-4742-b495-1d60eaa036eb" providerId="AD" clId="Web-{7C2368DF-2CB5-65B6-8214-BA754D88D981}" dt="2025-09-29T12:47:10.078" v="8"/>
          <ac:picMkLst>
            <pc:docMk/>
            <pc:sldMk cId="1975792801" sldId="418"/>
            <ac:picMk id="4" creationId="{315507CB-050D-9443-7E72-B803BEDBB77B}"/>
          </ac:picMkLst>
        </pc:picChg>
      </pc:sldChg>
      <pc:sldChg chg="addSp delSp modSp">
        <pc:chgData name="Kristien Webb" userId="S::kwebb18.307@fieldingprimary.com::2503e8db-a32a-4742-b495-1d60eaa036eb" providerId="AD" clId="Web-{7C2368DF-2CB5-65B6-8214-BA754D88D981}" dt="2025-09-29T12:46:39.966" v="6" actId="1076"/>
        <pc:sldMkLst>
          <pc:docMk/>
          <pc:sldMk cId="3048107286" sldId="435"/>
        </pc:sldMkLst>
        <pc:picChg chg="add mod modCrop">
          <ac:chgData name="Kristien Webb" userId="S::kwebb18.307@fieldingprimary.com::2503e8db-a32a-4742-b495-1d60eaa036eb" providerId="AD" clId="Web-{7C2368DF-2CB5-65B6-8214-BA754D88D981}" dt="2025-09-29T12:46:39.966" v="6" actId="1076"/>
          <ac:picMkLst>
            <pc:docMk/>
            <pc:sldMk cId="3048107286" sldId="435"/>
            <ac:picMk id="3" creationId="{2763AADC-41FB-B7BC-6308-3EF70186C1EC}"/>
          </ac:picMkLst>
        </pc:picChg>
        <pc:picChg chg="del">
          <ac:chgData name="Kristien Webb" userId="S::kwebb18.307@fieldingprimary.com::2503e8db-a32a-4742-b495-1d60eaa036eb" providerId="AD" clId="Web-{7C2368DF-2CB5-65B6-8214-BA754D88D981}" dt="2025-09-29T12:44:59.632" v="0"/>
          <ac:picMkLst>
            <pc:docMk/>
            <pc:sldMk cId="3048107286" sldId="435"/>
            <ac:picMk id="4" creationId="{8566CB99-8C14-AE4B-5E89-F89E618EDBE5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350545-E260-4F41-A803-5BF85CFE96EA}" type="datetimeFigureOut">
              <a:rPr lang="en-US" smtClean="0"/>
              <a:t>9/29/2025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BD68D1-0A4A-364F-B3D1-97755523CC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04691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FCAFC9-2F5E-7849-9A3C-3E3602566C83}" type="datetimeFigureOut">
              <a:rPr lang="en-US" smtClean="0"/>
              <a:t>9/29/2025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359D8E-2A04-7648-BB99-EC53D25710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173273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359D8E-2A04-7648-BB99-EC53D257100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5910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359D8E-2A04-7648-BB99-EC53D257100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3784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359D8E-2A04-7648-BB99-EC53D257100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9917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359D8E-2A04-7648-BB99-EC53D257100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75381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359D8E-2A04-7648-BB99-EC53D2571000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83909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4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4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4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4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256494" y="2494609"/>
            <a:ext cx="5661618" cy="1234730"/>
          </a:xfrm>
        </p:spPr>
        <p:txBody>
          <a:bodyPr anchor="b">
            <a:normAutofit/>
          </a:bodyPr>
          <a:lstStyle>
            <a:lvl1pPr marL="0" indent="0">
              <a:buNone/>
              <a:defRPr sz="3600" b="1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dirty="0"/>
              <a:t>Add the title of your presentation here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2"/>
          </p:nvPr>
        </p:nvSpPr>
        <p:spPr>
          <a:xfrm>
            <a:off x="258728" y="3729038"/>
            <a:ext cx="2938463" cy="385762"/>
          </a:xfrm>
        </p:spPr>
        <p:txBody>
          <a:bodyPr>
            <a:normAutofit/>
          </a:bodyPr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12112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644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115888" y="723900"/>
            <a:ext cx="3887787" cy="2619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517428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sty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731729107"/>
              </p:ext>
            </p:extLst>
          </p:nvPr>
        </p:nvGraphicFramePr>
        <p:xfrm>
          <a:off x="204787" y="1052400"/>
          <a:ext cx="5953649" cy="2184875"/>
        </p:xfrm>
        <a:graphic>
          <a:graphicData uri="http://schemas.openxmlformats.org/drawingml/2006/table">
            <a:tbl>
              <a:tblPr firstRow="1" lastRow="1" bandRow="1">
                <a:tableStyleId>{1FECB4D8-DB02-4DC6-A0A2-4F2EBAE1DC90}</a:tableStyleId>
              </a:tblPr>
              <a:tblGrid>
                <a:gridCol w="48023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64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8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12125"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Answer Choices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Responses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chemeClr val="bg1"/>
                        </a:solidFill>
                        <a:latin typeface="Arial"/>
                        <a:cs typeface="Arial"/>
                      </a:endParaRP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2125">
                <a:tc>
                  <a:txBody>
                    <a:bodyPr/>
                    <a:lstStyle/>
                    <a:p>
                      <a:r>
                        <a:rPr lang="en-US" sz="105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Less than one year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10.00%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5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10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2125">
                <a:tc>
                  <a:txBody>
                    <a:bodyPr/>
                    <a:lstStyle/>
                    <a:p>
                      <a:r>
                        <a:rPr lang="en-US" sz="105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1 to 3 years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10.00%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5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10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2125">
                <a:tc>
                  <a:txBody>
                    <a:bodyPr/>
                    <a:lstStyle/>
                    <a:p>
                      <a:r>
                        <a:rPr lang="en-US" sz="105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3 to 5 years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25.00%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5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25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2125">
                <a:tc>
                  <a:txBody>
                    <a:bodyPr/>
                    <a:lstStyle/>
                    <a:p>
                      <a:r>
                        <a:rPr lang="en-US" sz="105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5 to 7 years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15.00%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5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15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2125">
                <a:tc>
                  <a:txBody>
                    <a:bodyPr/>
                    <a:lstStyle/>
                    <a:p>
                      <a:r>
                        <a:rPr lang="en-US" sz="105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More than seven</a:t>
                      </a:r>
                      <a:r>
                        <a:rPr lang="en-US" sz="1050" baseline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years</a:t>
                      </a:r>
                      <a:endParaRPr lang="en-US" sz="105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40.00%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5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40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2125">
                <a:tc>
                  <a:txBody>
                    <a:bodyPr/>
                    <a:lstStyle/>
                    <a:p>
                      <a:r>
                        <a:rPr lang="en-US" sz="105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Total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6666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50" dirty="0">
                        <a:solidFill>
                          <a:srgbClr val="FFFFFF"/>
                        </a:solidFill>
                        <a:latin typeface="Arial"/>
                        <a:cs typeface="Arial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6666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5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100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666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115888" y="723900"/>
            <a:ext cx="4478337" cy="2619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464444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256494" y="2494609"/>
            <a:ext cx="5661618" cy="1234730"/>
          </a:xfrm>
        </p:spPr>
        <p:txBody>
          <a:bodyPr anchor="b">
            <a:normAutofit/>
          </a:bodyPr>
          <a:lstStyle>
            <a:lvl1pPr marL="0" indent="0">
              <a:buNone/>
              <a:defRPr sz="3600" b="1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dirty="0"/>
              <a:t>Add the title of your presentation here</a:t>
            </a:r>
          </a:p>
        </p:txBody>
      </p:sp>
      <p:sp>
        <p:nvSpPr>
          <p:cNvPr id="11" name="Subtitle 1"/>
          <p:cNvSpPr txBox="1">
            <a:spLocks/>
          </p:cNvSpPr>
          <p:nvPr userDrawn="1"/>
        </p:nvSpPr>
        <p:spPr>
          <a:xfrm>
            <a:off x="3389891" y="4862023"/>
            <a:ext cx="1050635" cy="1602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rgbClr val="FFFFFF"/>
                </a:solidFill>
                <a:latin typeface="Helvetica Neue"/>
                <a:cs typeface="Helvetica Neue"/>
              </a:rPr>
              <a:t>Powered by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34247" y="4890626"/>
            <a:ext cx="1238059" cy="156843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sz="quarter" idx="12"/>
          </p:nvPr>
        </p:nvSpPr>
        <p:spPr>
          <a:xfrm>
            <a:off x="258728" y="3729038"/>
            <a:ext cx="2938463" cy="385762"/>
          </a:xfrm>
        </p:spPr>
        <p:txBody>
          <a:bodyPr>
            <a:normAutofit/>
          </a:bodyPr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59022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sponse Summary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593F9-7B30-274B-BFFF-492683631E49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211403" y="3639393"/>
            <a:ext cx="4576388" cy="350837"/>
          </a:xfrm>
        </p:spPr>
        <p:txBody>
          <a:bodyPr/>
          <a:lstStyle>
            <a:lvl1pPr>
              <a:defRPr b="0"/>
            </a:lvl1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204788" y="2334751"/>
            <a:ext cx="8229600" cy="85725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17" hasCustomPrompt="1"/>
          </p:nvPr>
        </p:nvSpPr>
        <p:spPr>
          <a:xfrm>
            <a:off x="204788" y="3032255"/>
            <a:ext cx="3859212" cy="280987"/>
          </a:xfrm>
        </p:spPr>
        <p:txBody>
          <a:bodyPr/>
          <a:lstStyle>
            <a:lvl2pPr marL="4763" indent="0">
              <a:buNone/>
              <a:defRPr sz="160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defRPr>
            </a:lvl2pPr>
          </a:lstStyle>
          <a:p>
            <a:pPr lvl="1"/>
            <a:r>
              <a:rPr lang="en-US" dirty="0"/>
              <a:t>Total Responses</a:t>
            </a:r>
          </a:p>
        </p:txBody>
      </p:sp>
      <p:sp>
        <p:nvSpPr>
          <p:cNvPr id="7" name="Text Placeholder 12"/>
          <p:cNvSpPr>
            <a:spLocks noGrp="1"/>
          </p:cNvSpPr>
          <p:nvPr>
            <p:ph type="body" sz="quarter" idx="18"/>
          </p:nvPr>
        </p:nvSpPr>
        <p:spPr>
          <a:xfrm>
            <a:off x="211403" y="4047840"/>
            <a:ext cx="4576388" cy="350837"/>
          </a:xfrm>
        </p:spPr>
        <p:txBody>
          <a:bodyPr/>
          <a:lstStyle>
            <a:lvl1pPr>
              <a:defRPr b="0"/>
            </a:lvl1pPr>
          </a:lstStyle>
          <a:p>
            <a:pPr lvl="0"/>
            <a:r>
              <a:rPr lang="en-US" dirty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296483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>
                <a:solidFill>
                  <a:srgbClr val="10069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72729" y="2700205"/>
            <a:ext cx="6858000" cy="1241822"/>
          </a:xfrm>
        </p:spPr>
        <p:txBody>
          <a:bodyPr/>
          <a:lstStyle>
            <a:lvl1pPr marL="0" indent="0" algn="ctr">
              <a:buNone/>
              <a:defRPr sz="1800">
                <a:solidFill>
                  <a:srgbClr val="10069F"/>
                </a:solidFill>
              </a:defRPr>
            </a:lvl1pPr>
            <a:lvl2pPr marL="342892" indent="0" algn="ctr">
              <a:buNone/>
              <a:defRPr sz="1500"/>
            </a:lvl2pPr>
            <a:lvl3pPr marL="685783" indent="0" algn="ctr">
              <a:buNone/>
              <a:defRPr sz="1400"/>
            </a:lvl3pPr>
            <a:lvl4pPr marL="1028675" indent="0" algn="ctr">
              <a:buNone/>
              <a:defRPr sz="1200"/>
            </a:lvl4pPr>
            <a:lvl5pPr marL="1371566" indent="0" algn="ctr">
              <a:buNone/>
              <a:defRPr sz="1200"/>
            </a:lvl5pPr>
            <a:lvl6pPr marL="1714457" indent="0" algn="ctr">
              <a:buNone/>
              <a:defRPr sz="1200"/>
            </a:lvl6pPr>
            <a:lvl7pPr marL="2057348" indent="0" algn="ctr">
              <a:buNone/>
              <a:defRPr sz="1200"/>
            </a:lvl7pPr>
            <a:lvl8pPr marL="2400240" indent="0" algn="ctr">
              <a:buNone/>
              <a:defRPr sz="1200"/>
            </a:lvl8pPr>
            <a:lvl9pPr marL="2743132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85332" y="163620"/>
            <a:ext cx="2057400" cy="273844"/>
          </a:xfrm>
        </p:spPr>
        <p:txBody>
          <a:bodyPr/>
          <a:lstStyle>
            <a:lvl1pPr>
              <a:defRPr/>
            </a:lvl1pPr>
          </a:lstStyle>
          <a:p>
            <a:fld id="{A88B48FB-E956-2048-9E74-C69E7CAA26CC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90692">
            <a:off x="8162489" y="3727735"/>
            <a:ext cx="884570" cy="63378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79730" y="3843198"/>
            <a:ext cx="960017" cy="687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443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69167" y="4775034"/>
            <a:ext cx="2057400" cy="273844"/>
          </a:xfrm>
        </p:spPr>
        <p:txBody>
          <a:bodyPr/>
          <a:lstStyle>
            <a:lvl1pPr>
              <a:defRPr/>
            </a:lvl1pPr>
          </a:lstStyle>
          <a:p>
            <a:fld id="{A88B48FB-E956-2048-9E74-C69E7CAA26CC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45129">
            <a:off x="8110760" y="3723223"/>
            <a:ext cx="969243" cy="69444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02368" y="3726529"/>
            <a:ext cx="960017" cy="687838"/>
          </a:xfrm>
          <a:prstGeom prst="rect">
            <a:avLst/>
          </a:prstGeom>
        </p:spPr>
      </p:pic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1052513" y="1572816"/>
            <a:ext cx="7153275" cy="27551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891904" y="614362"/>
            <a:ext cx="6325790" cy="8048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779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45129">
            <a:off x="1023641" y="1749346"/>
            <a:ext cx="969243" cy="69444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F48429EF-D16E-4F03-9D27-B95FD420053A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647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45129">
            <a:off x="8110761" y="3731171"/>
            <a:ext cx="969243" cy="69444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5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9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89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67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34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13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585307">
            <a:off x="7181993" y="3737925"/>
            <a:ext cx="950388" cy="680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192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45129">
            <a:off x="7293268" y="3098194"/>
            <a:ext cx="969243" cy="69444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32002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6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40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40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37313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1125141" y="1490663"/>
            <a:ext cx="7390209" cy="325993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33675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94085">
            <a:off x="6110512" y="2694227"/>
            <a:ext cx="969243" cy="69444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25141" y="1431131"/>
            <a:ext cx="7390209" cy="32206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4346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94085">
            <a:off x="6879080" y="3276010"/>
            <a:ext cx="969243" cy="69444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25141" y="1431131"/>
            <a:ext cx="7390209" cy="32206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80163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95226">
            <a:off x="8118944" y="3548925"/>
            <a:ext cx="969243" cy="69444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83045" y="1397175"/>
            <a:ext cx="960017" cy="687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5117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94085">
            <a:off x="8100907" y="3547963"/>
            <a:ext cx="969243" cy="69444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25141" y="1431131"/>
            <a:ext cx="7390209" cy="32206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83140" y="2969484"/>
            <a:ext cx="960017" cy="687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9634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71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892" indent="0">
              <a:buNone/>
              <a:defRPr sz="1100"/>
            </a:lvl2pPr>
            <a:lvl3pPr marL="685783" indent="0">
              <a:buNone/>
              <a:defRPr sz="900"/>
            </a:lvl3pPr>
            <a:lvl4pPr marL="1028675" indent="0">
              <a:buNone/>
              <a:defRPr sz="800"/>
            </a:lvl4pPr>
            <a:lvl5pPr marL="1371566" indent="0">
              <a:buNone/>
              <a:defRPr sz="800"/>
            </a:lvl5pPr>
            <a:lvl6pPr marL="1714457" indent="0">
              <a:buNone/>
              <a:defRPr sz="800"/>
            </a:lvl6pPr>
            <a:lvl7pPr marL="2057348" indent="0">
              <a:buNone/>
              <a:defRPr sz="800"/>
            </a:lvl7pPr>
            <a:lvl8pPr marL="2400240" indent="0">
              <a:buNone/>
              <a:defRPr sz="800"/>
            </a:lvl8pPr>
            <a:lvl9pPr marL="2743132" indent="0">
              <a:buNone/>
              <a:defRPr sz="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2076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740571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892" indent="0">
              <a:buNone/>
              <a:defRPr sz="1100"/>
            </a:lvl2pPr>
            <a:lvl3pPr marL="685783" indent="0">
              <a:buNone/>
              <a:defRPr sz="900"/>
            </a:lvl3pPr>
            <a:lvl4pPr marL="1028675" indent="0">
              <a:buNone/>
              <a:defRPr sz="800"/>
            </a:lvl4pPr>
            <a:lvl5pPr marL="1371566" indent="0">
              <a:buNone/>
              <a:defRPr sz="800"/>
            </a:lvl5pPr>
            <a:lvl6pPr marL="1714457" indent="0">
              <a:buNone/>
              <a:defRPr sz="800"/>
            </a:lvl6pPr>
            <a:lvl7pPr marL="2057348" indent="0">
              <a:buNone/>
              <a:defRPr sz="800"/>
            </a:lvl7pPr>
            <a:lvl8pPr marL="2400240" indent="0">
              <a:buNone/>
              <a:defRPr sz="800"/>
            </a:lvl8pPr>
            <a:lvl9pPr marL="2743132" indent="0">
              <a:buNone/>
              <a:defRPr sz="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633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841536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273844"/>
            <a:ext cx="1971675" cy="435887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273844"/>
            <a:ext cx="5800725" cy="435887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9021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5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9.xml"/><Relationship Id="rId18" Type="http://schemas.openxmlformats.org/officeDocument/2006/relationships/image" Target="../media/image3.jpeg"/><Relationship Id="rId3" Type="http://schemas.openxmlformats.org/officeDocument/2006/relationships/slideLayout" Target="../slideLayouts/slideLayout9.xml"/><Relationship Id="rId21" Type="http://schemas.openxmlformats.org/officeDocument/2006/relationships/image" Target="../media/image6.jpeg"/><Relationship Id="rId7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8.xml"/><Relationship Id="rId17" Type="http://schemas.openxmlformats.org/officeDocument/2006/relationships/image" Target="../media/image2.jpeg"/><Relationship Id="rId2" Type="http://schemas.openxmlformats.org/officeDocument/2006/relationships/slideLayout" Target="../slideLayouts/slideLayout8.xml"/><Relationship Id="rId16" Type="http://schemas.openxmlformats.org/officeDocument/2006/relationships/theme" Target="../theme/theme4.xml"/><Relationship Id="rId20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1.xml"/><Relationship Id="rId1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16.xml"/><Relationship Id="rId19" Type="http://schemas.openxmlformats.org/officeDocument/2006/relationships/image" Target="../media/image4.jpeg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20.xml"/><Relationship Id="rId22" Type="http://schemas.openxmlformats.org/officeDocument/2006/relationships/image" Target="../media/image7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4788" y="1200151"/>
            <a:ext cx="8482012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4788" y="4691162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  <a:latin typeface="Arial"/>
                <a:cs typeface="Arial"/>
              </a:defRPr>
            </a:lvl1pPr>
          </a:lstStyle>
          <a:p>
            <a:fld id="{537D1D7B-70B5-9D4F-A9E5-525C1090DAAC}" type="datetime4">
              <a:rPr lang="en-US" smtClean="0"/>
              <a:t>September 29, 2025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4828084"/>
            <a:ext cx="38410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CCCCCC"/>
                </a:solidFill>
                <a:latin typeface="Arial"/>
                <a:cs typeface="Arial"/>
              </a:defRPr>
            </a:lvl1pPr>
          </a:lstStyle>
          <a:p>
            <a:fld id="{7FE0505B-37A8-D24C-BEF3-C2D216B51C7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8116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hf hdr="0" ftr="0"/>
  <p:txStyles>
    <p:titleStyle>
      <a:lvl1pPr algn="l" defTabSz="457200" rtl="0" eaLnBrk="1" latinLnBrk="0" hangingPunct="1">
        <a:spcBef>
          <a:spcPct val="0"/>
        </a:spcBef>
        <a:buNone/>
        <a:defRPr sz="1800" b="1" kern="1200" baseline="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Font typeface="Arial"/>
        <a:buNone/>
        <a:defRPr sz="1000" b="0" kern="1200">
          <a:solidFill>
            <a:schemeClr val="tx1"/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Arial"/>
          <a:ea typeface="+mn-ea"/>
          <a:cs typeface="Arial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Arial"/>
          <a:ea typeface="+mn-ea"/>
          <a:cs typeface="Arial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Arial"/>
          <a:ea typeface="+mn-ea"/>
          <a:cs typeface="Arial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5136" y="333381"/>
            <a:ext cx="8229600" cy="39127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136" y="736649"/>
            <a:ext cx="5332506" cy="2491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67076" y="4815076"/>
            <a:ext cx="626035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2"/>
                </a:solidFill>
                <a:latin typeface="Arial"/>
                <a:cs typeface="Arial"/>
              </a:defRPr>
            </a:lvl1pPr>
          </a:lstStyle>
          <a:p>
            <a:fld id="{A88B48FB-E956-2048-9E74-C69E7CAA26C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0" y="4815076"/>
            <a:ext cx="9144000" cy="0"/>
          </a:xfrm>
          <a:prstGeom prst="line">
            <a:avLst/>
          </a:prstGeom>
          <a:ln w="12700" cmpd="sng">
            <a:solidFill>
              <a:srgbClr val="CCCCC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04788" y="729178"/>
            <a:ext cx="8780462" cy="0"/>
          </a:xfrm>
          <a:prstGeom prst="line">
            <a:avLst/>
          </a:prstGeom>
          <a:ln w="6350" cmpd="sng">
            <a:solidFill>
              <a:srgbClr val="CCCCC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4875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74" r:id="rId4"/>
  </p:sldLayoutIdLst>
  <p:txStyles>
    <p:titleStyle>
      <a:lvl1pPr algn="l" defTabSz="457200" rtl="0" eaLnBrk="1" latinLnBrk="0" hangingPunct="1">
        <a:spcBef>
          <a:spcPct val="0"/>
        </a:spcBef>
        <a:buNone/>
        <a:defRPr sz="2000" b="1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Font typeface="Arial"/>
        <a:buNone/>
        <a:defRPr sz="1000" kern="1200">
          <a:solidFill>
            <a:schemeClr val="tx1"/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498" y="2009589"/>
            <a:ext cx="8229600" cy="533140"/>
          </a:xfrm>
          <a:prstGeom prst="rect">
            <a:avLst/>
          </a:prstGeom>
        </p:spPr>
        <p:txBody>
          <a:bodyPr vert="horz" lIns="0" tIns="45720" rIns="91440" bIns="4572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29705" y="4819820"/>
            <a:ext cx="663015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2"/>
                </a:solidFill>
                <a:latin typeface="Arial"/>
                <a:cs typeface="Arial"/>
              </a:defRPr>
            </a:lvl1pPr>
          </a:lstStyle>
          <a:p>
            <a:fld id="{37B593F9-7B30-274B-BFFF-492683631E4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0" y="4815076"/>
            <a:ext cx="9144000" cy="0"/>
          </a:xfrm>
          <a:prstGeom prst="line">
            <a:avLst/>
          </a:prstGeom>
          <a:ln w="12700" cmpd="sng">
            <a:solidFill>
              <a:srgbClr val="CCCCC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itle Placeholder 11"/>
          <p:cNvSpPr>
            <a:spLocks noGrp="1"/>
          </p:cNvSpPr>
          <p:nvPr>
            <p:ph type="title"/>
          </p:nvPr>
        </p:nvSpPr>
        <p:spPr>
          <a:xfrm>
            <a:off x="204788" y="807371"/>
            <a:ext cx="8229600" cy="857250"/>
          </a:xfrm>
          <a:prstGeom prst="rect">
            <a:avLst/>
          </a:prstGeom>
        </p:spPr>
        <p:txBody>
          <a:bodyPr vert="horz" lIns="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91960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p:txStyles>
    <p:titleStyle>
      <a:lvl1pPr algn="l" defTabSz="457200" rtl="0" eaLnBrk="1" latinLnBrk="0" hangingPunct="1">
        <a:spcBef>
          <a:spcPct val="0"/>
        </a:spcBef>
        <a:buNone/>
        <a:defRPr sz="3600" b="1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Font typeface="Arial"/>
        <a:buNone/>
        <a:defRPr sz="1600" b="1" kern="1200">
          <a:solidFill>
            <a:schemeClr val="bg1">
              <a:lumMod val="50000"/>
            </a:schemeClr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7881" y="64347"/>
            <a:ext cx="1054940" cy="11845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692874" flipV="1">
            <a:off x="7754626" y="4450832"/>
            <a:ext cx="858839" cy="615345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7366" y="298936"/>
            <a:ext cx="6717984" cy="99417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447996"/>
            <a:ext cx="7886700" cy="3263504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543300" y="4846260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E0505B-37A8-D24C-BEF3-C2D216B51C70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41080">
            <a:off x="979398" y="166422"/>
            <a:ext cx="803879" cy="57596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938913">
            <a:off x="339161" y="137205"/>
            <a:ext cx="578976" cy="41482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" y="580180"/>
            <a:ext cx="960017" cy="6878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9611">
            <a:off x="1072283" y="870568"/>
            <a:ext cx="618109" cy="442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948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</p:sldLayoutIdLst>
  <p:hf hdr="0" ftr="0"/>
  <p:txStyles>
    <p:titleStyle>
      <a:lvl1pPr algn="l" defTabSz="685783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rgbClr val="10069F"/>
          </a:solidFill>
          <a:latin typeface="+mj-lt"/>
          <a:ea typeface="+mj-ea"/>
          <a:cs typeface="+mj-cs"/>
        </a:defRPr>
      </a:lvl1pPr>
    </p:titleStyle>
    <p:bodyStyle>
      <a:lvl1pPr marL="171446" indent="-171446" algn="l" defTabSz="685783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rgbClr val="10069F"/>
          </a:solidFill>
          <a:latin typeface="+mn-lt"/>
          <a:ea typeface="+mn-ea"/>
          <a:cs typeface="+mn-cs"/>
        </a:defRPr>
      </a:lvl1pPr>
      <a:lvl2pPr marL="514337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rgbClr val="10069F"/>
          </a:solidFill>
          <a:latin typeface="+mn-lt"/>
          <a:ea typeface="+mn-ea"/>
          <a:cs typeface="+mn-cs"/>
        </a:defRPr>
      </a:lvl2pPr>
      <a:lvl3pPr marL="857228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rgbClr val="10069F"/>
          </a:solidFill>
          <a:latin typeface="+mn-lt"/>
          <a:ea typeface="+mn-ea"/>
          <a:cs typeface="+mn-cs"/>
        </a:defRPr>
      </a:lvl3pPr>
      <a:lvl4pPr marL="1200120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rgbClr val="10069F"/>
          </a:solidFill>
          <a:latin typeface="+mn-lt"/>
          <a:ea typeface="+mn-ea"/>
          <a:cs typeface="+mn-cs"/>
        </a:defRPr>
      </a:lvl4pPr>
      <a:lvl5pPr marL="1543012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rgbClr val="10069F"/>
          </a:solidFill>
          <a:latin typeface="+mn-lt"/>
          <a:ea typeface="+mn-ea"/>
          <a:cs typeface="+mn-cs"/>
        </a:defRPr>
      </a:lvl5pPr>
      <a:lvl6pPr marL="1885903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7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8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16.xml"/><Relationship Id="rId1" Type="http://schemas.openxmlformats.org/officeDocument/2006/relationships/video" Target="https://www.youtube.com/embed/yln6PpV1G1I?feature=oembed" TargetMode="External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864973" y="2571750"/>
            <a:ext cx="7572967" cy="1194486"/>
          </a:xfrm>
        </p:spPr>
        <p:txBody>
          <a:bodyPr>
            <a:noAutofit/>
          </a:bodyPr>
          <a:lstStyle/>
          <a:p>
            <a:br>
              <a:rPr lang="en-GB" sz="6600" b="1" dirty="0">
                <a:solidFill>
                  <a:schemeClr val="tx1"/>
                </a:solidFill>
                <a:latin typeface="Nunito" panose="02000503030000020003" pitchFamily="2" charset="0"/>
              </a:rPr>
            </a:br>
            <a:br>
              <a:rPr lang="en-GB" sz="6600" b="1" dirty="0">
                <a:solidFill>
                  <a:schemeClr val="tx1"/>
                </a:solidFill>
                <a:latin typeface="Nunito" panose="02000503030000020003" pitchFamily="2" charset="0"/>
              </a:rPr>
            </a:br>
            <a:br>
              <a:rPr lang="en-GB" sz="6600" b="1" dirty="0">
                <a:solidFill>
                  <a:schemeClr val="tx1"/>
                </a:solidFill>
                <a:latin typeface="Nunito" panose="02000503030000020003" pitchFamily="2" charset="0"/>
              </a:rPr>
            </a:br>
            <a:r>
              <a:rPr lang="en-GB" sz="6600" b="1" dirty="0">
                <a:solidFill>
                  <a:schemeClr val="tx1"/>
                </a:solidFill>
                <a:latin typeface="Nunito" panose="02000503030000020003" pitchFamily="2" charset="0"/>
              </a:rPr>
              <a:t> </a:t>
            </a:r>
            <a:br>
              <a:rPr lang="en-GB" sz="6600" b="1" dirty="0">
                <a:solidFill>
                  <a:schemeClr val="tx1"/>
                </a:solidFill>
                <a:latin typeface="Nunito" panose="02000503030000020003" pitchFamily="2" charset="0"/>
              </a:rPr>
            </a:br>
            <a:br>
              <a:rPr lang="en-GB" sz="6600" b="1" dirty="0">
                <a:solidFill>
                  <a:schemeClr val="tx1"/>
                </a:solidFill>
                <a:latin typeface="Nunito" panose="02000503030000020003" pitchFamily="2" charset="0"/>
              </a:rPr>
            </a:br>
            <a:br>
              <a:rPr lang="en-GB" sz="6600" b="1" dirty="0">
                <a:solidFill>
                  <a:schemeClr val="tx1"/>
                </a:solidFill>
                <a:latin typeface="Nunito" panose="02000503030000020003" pitchFamily="2" charset="0"/>
              </a:rPr>
            </a:br>
            <a:r>
              <a:rPr lang="en-GB" sz="6600" b="1" dirty="0">
                <a:solidFill>
                  <a:schemeClr val="tx1"/>
                </a:solidFill>
                <a:latin typeface="Nunito" panose="02000503030000020003" pitchFamily="2" charset="0"/>
              </a:rPr>
              <a:t> </a:t>
            </a:r>
            <a:br>
              <a:rPr lang="en-GB" sz="6600" b="1" dirty="0">
                <a:solidFill>
                  <a:schemeClr val="tx1"/>
                </a:solidFill>
                <a:latin typeface="Nunito" panose="02000503030000020003" pitchFamily="2" charset="0"/>
              </a:rPr>
            </a:br>
            <a:br>
              <a:rPr lang="en-GB" sz="6600" b="1" dirty="0">
                <a:solidFill>
                  <a:schemeClr val="tx1"/>
                </a:solidFill>
                <a:latin typeface="Nunito" panose="02000503030000020003" pitchFamily="2" charset="0"/>
              </a:rPr>
            </a:br>
            <a:br>
              <a:rPr lang="en-GB" sz="6600" b="1" dirty="0">
                <a:solidFill>
                  <a:schemeClr val="tx1"/>
                </a:solidFill>
                <a:latin typeface="Nunito" panose="02000503030000020003" pitchFamily="2" charset="0"/>
              </a:rPr>
            </a:br>
            <a:br>
              <a:rPr lang="en-GB" sz="6600" b="1" dirty="0">
                <a:solidFill>
                  <a:schemeClr val="tx1"/>
                </a:solidFill>
                <a:latin typeface="Nunito" panose="02000503030000020003" pitchFamily="2" charset="0"/>
              </a:rPr>
            </a:br>
            <a:r>
              <a:rPr lang="en-GB" sz="6600" b="1" dirty="0">
                <a:solidFill>
                  <a:schemeClr val="tx1"/>
                </a:solidFill>
                <a:latin typeface="Nunito" panose="02000503030000020003" pitchFamily="2" charset="0"/>
              </a:rPr>
              <a:t> </a:t>
            </a:r>
            <a:br>
              <a:rPr lang="en-GB" sz="6600" b="1" dirty="0">
                <a:solidFill>
                  <a:schemeClr val="tx1"/>
                </a:solidFill>
                <a:latin typeface="Nunito" panose="02000503030000020003" pitchFamily="2" charset="0"/>
              </a:rPr>
            </a:br>
            <a:br>
              <a:rPr lang="en-GB" sz="6600" b="1" dirty="0">
                <a:solidFill>
                  <a:schemeClr val="tx1"/>
                </a:solidFill>
                <a:latin typeface="Nunito" panose="02000503030000020003" pitchFamily="2" charset="0"/>
              </a:rPr>
            </a:br>
            <a:br>
              <a:rPr lang="en-GB" sz="6600" b="1" dirty="0">
                <a:solidFill>
                  <a:schemeClr val="tx1"/>
                </a:solidFill>
                <a:latin typeface="Nunito" panose="02000503030000020003" pitchFamily="2" charset="0"/>
              </a:rPr>
            </a:br>
            <a:br>
              <a:rPr lang="en-GB" sz="3600" b="1" dirty="0">
                <a:solidFill>
                  <a:schemeClr val="tx1"/>
                </a:solidFill>
                <a:latin typeface="Nunito" panose="02000503030000020003" pitchFamily="2" charset="0"/>
              </a:rPr>
            </a:br>
            <a:br>
              <a:rPr lang="en-GB" sz="2800" b="1" dirty="0">
                <a:solidFill>
                  <a:schemeClr val="tx1"/>
                </a:solidFill>
                <a:latin typeface="Nunito" panose="02000503030000020003" pitchFamily="2" charset="0"/>
              </a:rPr>
            </a:br>
            <a:r>
              <a:rPr lang="en-GB" sz="2800" b="1" dirty="0">
                <a:solidFill>
                  <a:schemeClr val="tx1"/>
                </a:solidFill>
                <a:latin typeface="Nunito" panose="02000503030000020003" pitchFamily="2" charset="0"/>
              </a:rPr>
              <a:t>Reception Parents/Carers Workshop</a:t>
            </a:r>
            <a:br>
              <a:rPr lang="en-GB" sz="2800" b="1" dirty="0">
                <a:solidFill>
                  <a:schemeClr val="tx1"/>
                </a:solidFill>
                <a:latin typeface="Nunito" panose="02000503030000020003" pitchFamily="2" charset="0"/>
              </a:rPr>
            </a:b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The importance of early reading and our approach to phonics</a:t>
            </a:r>
            <a:endParaRPr lang="en-GB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6407" y="380626"/>
            <a:ext cx="2376535" cy="2376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1677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AE126CF-A6ED-4450-8391-8F69A3156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AC70AC1-C92E-45CB-95DF-056531065897}"/>
              </a:ext>
            </a:extLst>
          </p:cNvPr>
          <p:cNvSpPr txBox="1"/>
          <p:nvPr/>
        </p:nvSpPr>
        <p:spPr>
          <a:xfrm>
            <a:off x="448962" y="1668162"/>
            <a:ext cx="381823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Nunito" panose="02000503030000020003" pitchFamily="2" charset="0"/>
              </a:rPr>
              <a:t>A day in the life of a Reception child at Fielding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15507CB-050D-9443-7E72-B803BEDBB77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1381" t="28385" r="26834" b="8586"/>
          <a:stretch/>
        </p:blipFill>
        <p:spPr>
          <a:xfrm>
            <a:off x="4384965" y="-1"/>
            <a:ext cx="4759036" cy="5151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7928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0E24889-6B0A-4609-84D0-E5D812042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3</a:t>
            </a:fld>
            <a:endParaRPr lang="en-US"/>
          </a:p>
        </p:txBody>
      </p:sp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2763AADC-41FB-B7BC-6308-3EF70186C1E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2746" t="19121" r="1436" b="14799"/>
          <a:stretch>
            <a:fillRect/>
          </a:stretch>
        </p:blipFill>
        <p:spPr>
          <a:xfrm>
            <a:off x="439701" y="234803"/>
            <a:ext cx="7940664" cy="4612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1072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FF51AE1-B2A3-4E7B-AE86-AD3B8FD20A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4122" y="392906"/>
            <a:ext cx="6717984" cy="994172"/>
          </a:xfrm>
        </p:spPr>
        <p:txBody>
          <a:bodyPr>
            <a:normAutofit/>
          </a:bodyPr>
          <a:lstStyle/>
          <a:p>
            <a:r>
              <a:rPr lang="en-GB" sz="4400" dirty="0">
                <a:latin typeface="Nunito" panose="02000503030000020003" pitchFamily="2" charset="0"/>
              </a:rPr>
              <a:t>Early Reading 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F4141EE-2F2B-4839-BF70-243A72772EA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06E819-1AF0-4BE1-B044-DB203ABA80D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15076" y="1585943"/>
            <a:ext cx="7390209" cy="3259931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“There is more to reading than phonics - but there is also a weight of evidence that systematic synthetic phonics, taught in the first years of a child’s education, gives children key building blocks they need to understand words, underpins children’s attainment of a good standard of reading and can inspire a lifetime love of reading.”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29333AA-6E79-4F3E-A0BE-4CD8D27ED8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30097" y="3219543"/>
            <a:ext cx="2920314" cy="1825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9996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DFD53C6-1321-4CA0-A4E1-53089F040E8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413" t="13133" r="17274" b="11945"/>
          <a:stretch/>
        </p:blipFill>
        <p:spPr>
          <a:xfrm>
            <a:off x="0" y="135269"/>
            <a:ext cx="7590559" cy="4825267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1BF55D3-B654-4774-BB91-43F2C20DBDCE}"/>
              </a:ext>
            </a:extLst>
          </p:cNvPr>
          <p:cNvSpPr/>
          <p:nvPr/>
        </p:nvSpPr>
        <p:spPr>
          <a:xfrm>
            <a:off x="4428117" y="2570522"/>
            <a:ext cx="4687003" cy="25495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4529CB4-5910-4154-8997-00AC6606A7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51ECA1-F608-477D-8A20-83885120BC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84079">
            <a:off x="4963810" y="3135906"/>
            <a:ext cx="3712835" cy="1164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295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F336AC0-6D08-4591-82EC-2CA333CCB4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A10B87-22E6-4C2A-8720-1C03193AE04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446" t="13133" r="42622" b="13193"/>
          <a:stretch/>
        </p:blipFill>
        <p:spPr>
          <a:xfrm>
            <a:off x="0" y="71218"/>
            <a:ext cx="3751118" cy="429129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80E03E4-8E23-44E4-BD09-4FD106A024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5344" y="3145658"/>
            <a:ext cx="3425109" cy="1926624"/>
          </a:xfrm>
          <a:prstGeom prst="rect">
            <a:avLst/>
          </a:prstGeom>
        </p:spPr>
      </p:pic>
      <p:pic>
        <p:nvPicPr>
          <p:cNvPr id="6" name="Online Media 5" title="Read Write Inc.: How to say the set one, set two and set three sounds">
            <a:hlinkClick r:id="" action="ppaction://media"/>
            <a:extLst>
              <a:ext uri="{FF2B5EF4-FFF2-40B4-BE49-F238E27FC236}">
                <a16:creationId xmlns:a16="http://schemas.microsoft.com/office/drawing/2014/main" id="{3A18D41F-81A2-4F44-1425-E95367FE3C8F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4642022" y="71218"/>
            <a:ext cx="4404368" cy="300502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61249BF-AE6C-5B38-D12B-1B39EBB535FA}"/>
              </a:ext>
            </a:extLst>
          </p:cNvPr>
          <p:cNvSpPr txBox="1"/>
          <p:nvPr/>
        </p:nvSpPr>
        <p:spPr>
          <a:xfrm>
            <a:off x="181232" y="3917092"/>
            <a:ext cx="48438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Children start by learning the simple speed sounds first. </a:t>
            </a:r>
          </a:p>
        </p:txBody>
      </p:sp>
    </p:spTree>
    <p:extLst>
      <p:ext uri="{BB962C8B-B14F-4D97-AF65-F5344CB8AC3E}">
        <p14:creationId xmlns:p14="http://schemas.microsoft.com/office/powerpoint/2010/main" val="1180901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9B49C16-8528-4F94-B964-BDCE4B76EB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7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9BEEA7-9FFE-4012-A8EC-859695C5715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420" t="16576" r="16046" b="6787"/>
          <a:stretch/>
        </p:blipFill>
        <p:spPr>
          <a:xfrm>
            <a:off x="938083" y="23396"/>
            <a:ext cx="6649580" cy="5120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5281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AC48FDE-2F96-43BB-9442-98193E5A87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C07167-B03F-4DC8-9727-CCD2FF90CB8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405" t="13854" r="16454" b="10550"/>
          <a:stretch/>
        </p:blipFill>
        <p:spPr>
          <a:xfrm>
            <a:off x="967946" y="102884"/>
            <a:ext cx="6532605" cy="4831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6762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418CD30-E39F-48DC-9DA5-71FF249900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372500-A159-4723-9AE4-93CD29C47CE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FB2AD3-3A2C-4234-B8A8-1F43E9E1068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6A3EF93-ECD7-42FA-B218-113DFA9D9BA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249" t="18900" r="19676" b="11944"/>
          <a:stretch/>
        </p:blipFill>
        <p:spPr>
          <a:xfrm>
            <a:off x="995877" y="0"/>
            <a:ext cx="7031896" cy="5165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0530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BB2CAFD-BB62-47B6-8369-DD10491F0F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605A9F-7E07-4036-B7B0-873290B10C1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D9242C0-6072-4866-831A-E4ACF2B45A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2660" y="82229"/>
            <a:ext cx="7022756" cy="5008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884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97D941F-120F-47FB-AE38-1BE2D71A0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AF0CF1-EE61-4062-80B7-2C1463BF231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953A6A1-E48E-4C70-8D2C-FBEA71B6738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783" t="13613" r="21118" b="24004"/>
          <a:stretch/>
        </p:blipFill>
        <p:spPr>
          <a:xfrm>
            <a:off x="926305" y="0"/>
            <a:ext cx="7163251" cy="5040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563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669F0CC-38DE-41C8-A45A-BEE82448428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147" t="28989" r="24641" b="13753"/>
          <a:stretch/>
        </p:blipFill>
        <p:spPr>
          <a:xfrm>
            <a:off x="1002914" y="111211"/>
            <a:ext cx="6600610" cy="4735049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398A1FD-D3BF-B80D-0E04-860FADD1EC5D}"/>
              </a:ext>
            </a:extLst>
          </p:cNvPr>
          <p:cNvSpPr/>
          <p:nvPr/>
        </p:nvSpPr>
        <p:spPr>
          <a:xfrm>
            <a:off x="6334992" y="2413617"/>
            <a:ext cx="318654" cy="44334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12F0180-3452-4625-8A40-A23089D9B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2C731D3-D51D-7419-4A74-FC15FE97F897}"/>
              </a:ext>
            </a:extLst>
          </p:cNvPr>
          <p:cNvSpPr txBox="1"/>
          <p:nvPr/>
        </p:nvSpPr>
        <p:spPr>
          <a:xfrm>
            <a:off x="6262255" y="2233828"/>
            <a:ext cx="3671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accent2">
                    <a:lumMod val="75000"/>
                  </a:schemeClr>
                </a:solidFill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28372843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CF5725A-FDF7-44CC-BE65-7A7F3B5759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13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0A1224-A59E-459C-A374-01656F714DC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259" t="18178" r="19249" b="6547"/>
          <a:stretch/>
        </p:blipFill>
        <p:spPr>
          <a:xfrm>
            <a:off x="1009135" y="0"/>
            <a:ext cx="6532606" cy="5083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6864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B15E4C2-035D-45EA-BE13-8DC90344F2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14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61AAC6-EBBD-4A44-BEF1-AD21ED73577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307" t="16576" r="25335" b="27928"/>
          <a:stretch/>
        </p:blipFill>
        <p:spPr>
          <a:xfrm>
            <a:off x="992659" y="93888"/>
            <a:ext cx="6553715" cy="4721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5981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33B9874-F79A-496E-A282-7CE71CF4F0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8A1D50-FC0C-4884-AE8B-DBF27545580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702434" y="534430"/>
            <a:ext cx="6325790" cy="8048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Nunito" panose="02000503030000020003" pitchFamily="2" charset="0"/>
              </a:rPr>
              <a:t>Supporting phonic development at home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0444900-B749-408F-A154-DCB655CA303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682" t="20099" r="14444" b="8629"/>
          <a:stretch/>
        </p:blipFill>
        <p:spPr>
          <a:xfrm>
            <a:off x="104242" y="1322174"/>
            <a:ext cx="5622325" cy="3665838"/>
          </a:xfrm>
          <a:prstGeom prst="rect">
            <a:avLst/>
          </a:prstGeom>
        </p:spPr>
      </p:pic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18C42E15-3F43-4535-95A7-8FB6E26D93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7450" y="1322174"/>
            <a:ext cx="2894257" cy="2044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41586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3EBDFBF-5E1E-4864-8853-9886064845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16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78F50E2-23A9-4735-B8B6-3B4C275981D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099" t="18819" r="16953" b="8789"/>
          <a:stretch/>
        </p:blipFill>
        <p:spPr>
          <a:xfrm>
            <a:off x="916605" y="23396"/>
            <a:ext cx="6905222" cy="4977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5553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246EFE0-E89E-4DF6-97AD-C5061432FD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46E4DD-348F-4A5F-832F-BAC2A07C6F5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286896" y="1580443"/>
            <a:ext cx="5239265" cy="3049222"/>
          </a:xfrm>
        </p:spPr>
        <p:txBody>
          <a:bodyPr/>
          <a:lstStyle/>
          <a:p>
            <a:r>
              <a:rPr lang="en-GB" dirty="0"/>
              <a:t>Sharing/library book </a:t>
            </a:r>
          </a:p>
          <a:p>
            <a:r>
              <a:rPr lang="en-GB" dirty="0"/>
              <a:t>Read, Write Inc Activity/book(s) </a:t>
            </a:r>
          </a:p>
          <a:p>
            <a:r>
              <a:rPr lang="en-GB" dirty="0"/>
              <a:t>Phonics home learning </a:t>
            </a:r>
          </a:p>
          <a:p>
            <a:r>
              <a:rPr lang="en-GB" dirty="0"/>
              <a:t>Reading Record – comment and sign</a:t>
            </a:r>
          </a:p>
          <a:p>
            <a:r>
              <a:rPr lang="en-GB" dirty="0"/>
              <a:t>Key words </a:t>
            </a:r>
          </a:p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27A50C-9D93-435F-B9FB-47FB0607AAD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813612" y="555837"/>
            <a:ext cx="6325790" cy="8048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>
                <a:latin typeface="Nunito" panose="02000503030000020003" pitchFamily="2" charset="0"/>
              </a:rPr>
              <a:t>What is inside your child’s bookbag?</a:t>
            </a:r>
          </a:p>
        </p:txBody>
      </p:sp>
      <p:pic>
        <p:nvPicPr>
          <p:cNvPr id="5" name="Picture 4" descr="https://encrypted-tbn0.gstatic.com/images?q=tbn:ANd9GcRZnmtwA4b8tWBdjfprtbvWSxZdTsoepS3UTHzi0jCXV0ake5HwYjWWogxfYb2PVn49UAfH_Fw&amp;usqp=CAc">
            <a:extLst>
              <a:ext uri="{FF2B5EF4-FFF2-40B4-BE49-F238E27FC236}">
                <a16:creationId xmlns:a16="http://schemas.microsoft.com/office/drawing/2014/main" id="{752ED15D-5752-40BA-BDFC-49863E730E93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860" y="1811713"/>
            <a:ext cx="2251504" cy="220774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569093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2BC681A-0829-40D2-987A-5DA9285667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D49759-CC2E-4AA1-8D92-9F2B264DF65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31806" y="2574067"/>
            <a:ext cx="2607275" cy="754019"/>
          </a:xfrm>
        </p:spPr>
        <p:txBody>
          <a:bodyPr>
            <a:normAutofit/>
          </a:bodyPr>
          <a:lstStyle/>
          <a:p>
            <a:r>
              <a:rPr lang="en-GB" dirty="0"/>
              <a:t>Phonic activities </a:t>
            </a:r>
          </a:p>
          <a:p>
            <a:pPr marL="0" indent="0">
              <a:buNone/>
            </a:pPr>
            <a:r>
              <a:rPr lang="en-GB" dirty="0"/>
              <a:t>(first 10 phonemes) 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10BFA6-648E-4870-8795-AB8457BA242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772455" y="445486"/>
            <a:ext cx="6325790" cy="8048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/>
              <a:t>Read Write Inc Books/Activities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2E4AB49-0565-4E27-AA12-93DFD17F324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35338"/>
          <a:stretch/>
        </p:blipFill>
        <p:spPr>
          <a:xfrm>
            <a:off x="266702" y="1389703"/>
            <a:ext cx="2175961" cy="105693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AB286F2-EDCA-420E-95CC-71A8F8CCBB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9167" y="1466377"/>
            <a:ext cx="1560711" cy="84132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FA3E9B3-205D-4AC2-8FF2-708BCD5CDD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28328" y="3610208"/>
            <a:ext cx="1435367" cy="139236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D42E781-71B5-474B-9BC6-C276860C4A3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991" t="14240" r="1822" b="16934"/>
          <a:stretch/>
        </p:blipFill>
        <p:spPr>
          <a:xfrm>
            <a:off x="2407808" y="3670736"/>
            <a:ext cx="2004094" cy="1449071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CB2F1002-2851-44C0-9666-5687350EA53B}"/>
              </a:ext>
            </a:extLst>
          </p:cNvPr>
          <p:cNvSpPr/>
          <p:nvPr/>
        </p:nvSpPr>
        <p:spPr>
          <a:xfrm>
            <a:off x="3283003" y="2554433"/>
            <a:ext cx="4572000" cy="383182"/>
          </a:xfrm>
          <a:prstGeom prst="rect">
            <a:avLst/>
          </a:prstGeom>
        </p:spPr>
        <p:txBody>
          <a:bodyPr>
            <a:spAutoFit/>
          </a:bodyPr>
          <a:lstStyle/>
          <a:p>
            <a:pPr marL="171446" lvl="0" indent="-171446" defTabSz="685783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</a:pPr>
            <a:r>
              <a:rPr lang="en-GB" sz="2100" dirty="0">
                <a:solidFill>
                  <a:srgbClr val="10069F"/>
                </a:solidFill>
              </a:rPr>
              <a:t>Sound blending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2310EBE-621E-4EFD-A9F7-B66652323438}"/>
              </a:ext>
            </a:extLst>
          </p:cNvPr>
          <p:cNvSpPr/>
          <p:nvPr/>
        </p:nvSpPr>
        <p:spPr>
          <a:xfrm>
            <a:off x="6460644" y="1780429"/>
            <a:ext cx="4572000" cy="383182"/>
          </a:xfrm>
          <a:prstGeom prst="rect">
            <a:avLst/>
          </a:prstGeom>
        </p:spPr>
        <p:txBody>
          <a:bodyPr>
            <a:spAutoFit/>
          </a:bodyPr>
          <a:lstStyle/>
          <a:p>
            <a:pPr marL="171446" lvl="0" indent="-171446" defTabSz="685783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</a:pPr>
            <a:r>
              <a:rPr lang="en-GB" sz="2100" dirty="0">
                <a:solidFill>
                  <a:srgbClr val="10069F"/>
                </a:solidFill>
              </a:rPr>
              <a:t>My Phonics book</a:t>
            </a:r>
          </a:p>
        </p:txBody>
      </p:sp>
      <p:sp>
        <p:nvSpPr>
          <p:cNvPr id="15" name="Arrow: Right 14">
            <a:extLst>
              <a:ext uri="{FF2B5EF4-FFF2-40B4-BE49-F238E27FC236}">
                <a16:creationId xmlns:a16="http://schemas.microsoft.com/office/drawing/2014/main" id="{F2E53012-CACD-49A1-9AC2-0CF9055966E5}"/>
              </a:ext>
            </a:extLst>
          </p:cNvPr>
          <p:cNvSpPr/>
          <p:nvPr/>
        </p:nvSpPr>
        <p:spPr>
          <a:xfrm>
            <a:off x="2691319" y="1771751"/>
            <a:ext cx="823784" cy="42066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Arrow: Right 15">
            <a:extLst>
              <a:ext uri="{FF2B5EF4-FFF2-40B4-BE49-F238E27FC236}">
                <a16:creationId xmlns:a16="http://schemas.microsoft.com/office/drawing/2014/main" id="{2EE846B9-33E3-4796-8139-C798C879D310}"/>
              </a:ext>
            </a:extLst>
          </p:cNvPr>
          <p:cNvSpPr/>
          <p:nvPr/>
        </p:nvSpPr>
        <p:spPr>
          <a:xfrm>
            <a:off x="5496302" y="1761690"/>
            <a:ext cx="823784" cy="42066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Arrow: Right 16">
            <a:extLst>
              <a:ext uri="{FF2B5EF4-FFF2-40B4-BE49-F238E27FC236}">
                <a16:creationId xmlns:a16="http://schemas.microsoft.com/office/drawing/2014/main" id="{309EF4C8-2A20-4D4A-9CBD-CE283F6E1FF3}"/>
              </a:ext>
            </a:extLst>
          </p:cNvPr>
          <p:cNvSpPr/>
          <p:nvPr/>
        </p:nvSpPr>
        <p:spPr>
          <a:xfrm rot="8368661">
            <a:off x="6159811" y="2755547"/>
            <a:ext cx="1450879" cy="42066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131806" y="4684889"/>
            <a:ext cx="24194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red &amp; green words</a:t>
            </a:r>
          </a:p>
        </p:txBody>
      </p:sp>
    </p:spTree>
    <p:extLst>
      <p:ext uri="{BB962C8B-B14F-4D97-AF65-F5344CB8AC3E}">
        <p14:creationId xmlns:p14="http://schemas.microsoft.com/office/powerpoint/2010/main" val="7012818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031236F-76D7-43F5-A8A1-A0896A345A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2015" y="298936"/>
            <a:ext cx="6717984" cy="994172"/>
          </a:xfrm>
        </p:spPr>
        <p:txBody>
          <a:bodyPr>
            <a:normAutofit/>
          </a:bodyPr>
          <a:lstStyle/>
          <a:p>
            <a:pPr algn="ctr"/>
            <a:r>
              <a:rPr lang="en-GB" sz="2800" dirty="0"/>
              <a:t>The importance of reading to your child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46D84D3-2786-42A8-BDDA-77C256F5276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FBC803-BFB7-450E-9C0E-2CF2E6B8DA5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14860" y="1937694"/>
            <a:ext cx="5658718" cy="2820752"/>
          </a:xfrm>
        </p:spPr>
        <p:txBody>
          <a:bodyPr>
            <a:normAutofit lnSpcReduction="10000"/>
          </a:bodyPr>
          <a:lstStyle/>
          <a:p>
            <a:r>
              <a:rPr lang="en-GB" dirty="0"/>
              <a:t>Engagement, capturing imagination – promoting love of reading </a:t>
            </a:r>
          </a:p>
          <a:p>
            <a:r>
              <a:rPr lang="en-GB" dirty="0"/>
              <a:t>Pupils acquire knowledge through books - EYFS</a:t>
            </a:r>
          </a:p>
          <a:p>
            <a:r>
              <a:rPr lang="en-GB" dirty="0"/>
              <a:t>Vocabulary – lonely – sad as not in the company of others </a:t>
            </a:r>
          </a:p>
          <a:p>
            <a:r>
              <a:rPr lang="en-GB" dirty="0"/>
              <a:t>Vocabulary links to future academic success </a:t>
            </a:r>
          </a:p>
          <a:p>
            <a:r>
              <a:rPr lang="en-GB" dirty="0"/>
              <a:t>PSED – empathy, exploring emotions </a:t>
            </a:r>
          </a:p>
          <a:p>
            <a:r>
              <a:rPr lang="en-GB" dirty="0"/>
              <a:t>UTW – caring  for animals and living things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8C6B614-2EF1-437C-8F5B-22EF3F3412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1372" y="3047097"/>
            <a:ext cx="2864709" cy="2148532"/>
          </a:xfrm>
          <a:prstGeom prst="rect">
            <a:avLst/>
          </a:prstGeom>
        </p:spPr>
      </p:pic>
      <p:pic>
        <p:nvPicPr>
          <p:cNvPr id="2050" name="Picture 2" descr="Aaaarrgghh! Spider!: Amazon.co.uk: Monks, Lydia: 0046442737517: Books">
            <a:extLst>
              <a:ext uri="{FF2B5EF4-FFF2-40B4-BE49-F238E27FC236}">
                <a16:creationId xmlns:a16="http://schemas.microsoft.com/office/drawing/2014/main" id="{CDCFF2CB-BF28-49A1-9688-24E276D860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8576" y="1215982"/>
            <a:ext cx="1337165" cy="1663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15531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7C62E30-6C78-4D34-9D7F-A489C369B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928293-F38D-4D0A-8852-95417B80B3C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6000" dirty="0">
                <a:latin typeface="Nunito" panose="02000503030000020003" pitchFamily="2" charset="0"/>
              </a:rPr>
              <a:t>Thank you for joining us today</a:t>
            </a:r>
          </a:p>
        </p:txBody>
      </p:sp>
    </p:spTree>
    <p:extLst>
      <p:ext uri="{BB962C8B-B14F-4D97-AF65-F5344CB8AC3E}">
        <p14:creationId xmlns:p14="http://schemas.microsoft.com/office/powerpoint/2010/main" val="2061145538"/>
      </p:ext>
    </p:extLst>
  </p:cSld>
  <p:clrMapOvr>
    <a:masterClrMapping/>
  </p:clrMapOvr>
</p:sld>
</file>

<file path=ppt/theme/theme1.xml><?xml version="1.0" encoding="utf-8"?>
<a:theme xmlns:a="http://schemas.openxmlformats.org/drawingml/2006/main" name="SM-template-20140529">
  <a:themeElements>
    <a:clrScheme name="Custom 1">
      <a:dk1>
        <a:srgbClr val="333333"/>
      </a:dk1>
      <a:lt1>
        <a:sysClr val="window" lastClr="FFFFFF"/>
      </a:lt1>
      <a:dk2>
        <a:srgbClr val="666666"/>
      </a:dk2>
      <a:lt2>
        <a:srgbClr val="EEECE1"/>
      </a:lt2>
      <a:accent1>
        <a:srgbClr val="8BAB42"/>
      </a:accent1>
      <a:accent2>
        <a:srgbClr val="CCCCCC"/>
      </a:accent2>
      <a:accent3>
        <a:srgbClr val="60574C"/>
      </a:accent3>
      <a:accent4>
        <a:srgbClr val="31859C"/>
      </a:accent4>
      <a:accent5>
        <a:srgbClr val="A8BC33"/>
      </a:accent5>
      <a:accent6>
        <a:srgbClr val="FFFFFF"/>
      </a:accent6>
      <a:hlink>
        <a:srgbClr val="31859C"/>
      </a:hlink>
      <a:folHlink>
        <a:srgbClr val="31859C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Data slides">
  <a:themeElements>
    <a:clrScheme name="Custom 1">
      <a:dk1>
        <a:srgbClr val="10069F"/>
      </a:dk1>
      <a:lt1>
        <a:srgbClr val="FFFFFF"/>
      </a:lt1>
      <a:dk2>
        <a:srgbClr val="00B140"/>
      </a:dk2>
      <a:lt2>
        <a:srgbClr val="A2AAAD"/>
      </a:lt2>
      <a:accent1>
        <a:srgbClr val="8FD6BD"/>
      </a:accent1>
      <a:accent2>
        <a:srgbClr val="F9423A"/>
      </a:accent2>
      <a:accent3>
        <a:srgbClr val="C724B1"/>
      </a:accent3>
      <a:accent4>
        <a:srgbClr val="FFB81C"/>
      </a:accent4>
      <a:accent5>
        <a:srgbClr val="F1B2DC"/>
      </a:accent5>
      <a:accent6>
        <a:srgbClr val="DCBFA6"/>
      </a:accent6>
      <a:hlink>
        <a:srgbClr val="10069F"/>
      </a:hlink>
      <a:folHlink>
        <a:srgbClr val="A7C6ED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Response Summary">
  <a:themeElements>
    <a:clrScheme name="Custom 1">
      <a:dk1>
        <a:srgbClr val="333333"/>
      </a:dk1>
      <a:lt1>
        <a:sysClr val="window" lastClr="FFFFFF"/>
      </a:lt1>
      <a:dk2>
        <a:srgbClr val="666666"/>
      </a:dk2>
      <a:lt2>
        <a:srgbClr val="EEECE1"/>
      </a:lt2>
      <a:accent1>
        <a:srgbClr val="8BAB42"/>
      </a:accent1>
      <a:accent2>
        <a:srgbClr val="CCCCCC"/>
      </a:accent2>
      <a:accent3>
        <a:srgbClr val="60574C"/>
      </a:accent3>
      <a:accent4>
        <a:srgbClr val="31859C"/>
      </a:accent4>
      <a:accent5>
        <a:srgbClr val="A8BC33"/>
      </a:accent5>
      <a:accent6>
        <a:srgbClr val="FFFFFF"/>
      </a:accent6>
      <a:hlink>
        <a:srgbClr val="31859C"/>
      </a:hlink>
      <a:folHlink>
        <a:srgbClr val="31859C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Fielding Primary Theme">
  <a:themeElements>
    <a:clrScheme name="Fielding Colours">
      <a:dk1>
        <a:srgbClr val="10069F"/>
      </a:dk1>
      <a:lt1>
        <a:srgbClr val="FFFFFF"/>
      </a:lt1>
      <a:dk2>
        <a:srgbClr val="00B140"/>
      </a:dk2>
      <a:lt2>
        <a:srgbClr val="A2AAAD"/>
      </a:lt2>
      <a:accent1>
        <a:srgbClr val="8FD6BD"/>
      </a:accent1>
      <a:accent2>
        <a:srgbClr val="F9423A"/>
      </a:accent2>
      <a:accent3>
        <a:srgbClr val="C724B1"/>
      </a:accent3>
      <a:accent4>
        <a:srgbClr val="FFB81C"/>
      </a:accent4>
      <a:accent5>
        <a:srgbClr val="F1B2DC"/>
      </a:accent5>
      <a:accent6>
        <a:srgbClr val="DCBFA6"/>
      </a:accent6>
      <a:hlink>
        <a:srgbClr val="10069F"/>
      </a:hlink>
      <a:folHlink>
        <a:srgbClr val="A7C6ED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70c7758-933f-4335-ba9b-7270d4878b5f">
      <Terms xmlns="http://schemas.microsoft.com/office/infopath/2007/PartnerControls"/>
    </lcf76f155ced4ddcb4097134ff3c332f>
    <TaxCatchAll xmlns="b2c54553-9eaa-4c48-a225-49cc7f4f68c1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F4D09FCBD64047807541EC34952A82" ma:contentTypeVersion="19" ma:contentTypeDescription="Create a new document." ma:contentTypeScope="" ma:versionID="83ecaed107a4235bf1211b178a53aa22">
  <xsd:schema xmlns:xsd="http://www.w3.org/2001/XMLSchema" xmlns:xs="http://www.w3.org/2001/XMLSchema" xmlns:p="http://schemas.microsoft.com/office/2006/metadata/properties" xmlns:ns2="a70c7758-933f-4335-ba9b-7270d4878b5f" xmlns:ns3="b2c54553-9eaa-4c48-a225-49cc7f4f68c1" targetNamespace="http://schemas.microsoft.com/office/2006/metadata/properties" ma:root="true" ma:fieldsID="5967955510e37105261a4f8d10c0d8ee" ns2:_="" ns3:_="">
    <xsd:import namespace="a70c7758-933f-4335-ba9b-7270d4878b5f"/>
    <xsd:import namespace="b2c54553-9eaa-4c48-a225-49cc7f4f68c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0c7758-933f-4335-ba9b-7270d4878b5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856d51d4-a354-4ae4-9f6e-668c96ac416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c54553-9eaa-4c48-a225-49cc7f4f68c1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79e9aa96-1978-4399-8946-971a1c3b694d}" ma:internalName="TaxCatchAll" ma:showField="CatchAllData" ma:web="b2c54553-9eaa-4c48-a225-49cc7f4f68c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DBB24F2-F9B1-4706-8344-C80E35D9FB0D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b2c54553-9eaa-4c48-a225-49cc7f4f68c1"/>
    <ds:schemaRef ds:uri="http://purl.org/dc/elements/1.1/"/>
    <ds:schemaRef ds:uri="http://schemas.microsoft.com/office/2006/metadata/properties"/>
    <ds:schemaRef ds:uri="a70c7758-933f-4335-ba9b-7270d4878b5f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344348CB-1F42-488B-B49F-5181CCF784D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BDE6237-EAA6-4FF5-A770-FBDB7A7349E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70c7758-933f-4335-ba9b-7270d4878b5f"/>
    <ds:schemaRef ds:uri="b2c54553-9eaa-4c48-a225-49cc7f4f68c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SM-template-20140529.potx</Template>
  <TotalTime>3761</TotalTime>
  <Words>263</Words>
  <Application>Microsoft Office PowerPoint</Application>
  <PresentationFormat>On-screen Show (16:9)</PresentationFormat>
  <Paragraphs>51</Paragraphs>
  <Slides>20</Slides>
  <Notes>5</Notes>
  <HiddenSlides>0</HiddenSlides>
  <MMClips>1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SM-template-20140529</vt:lpstr>
      <vt:lpstr>Data slides</vt:lpstr>
      <vt:lpstr>Response Summary</vt:lpstr>
      <vt:lpstr>Fielding Primary Theme</vt:lpstr>
      <vt:lpstr>                  Reception Parents/Carers Workshop The importance of early reading and our approach to phonics</vt:lpstr>
      <vt:lpstr>PowerPoint Presentation</vt:lpstr>
      <vt:lpstr>PowerPoint Presentation</vt:lpstr>
      <vt:lpstr>Early Reading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importance of reading to your child</vt:lpstr>
      <vt:lpstr>PowerPoint Presentation</vt:lpstr>
    </vt:vector>
  </TitlesOfParts>
  <Company>SurveyMonkey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Melissa Clarke</dc:creator>
  <cp:lastModifiedBy>Kristien Webb</cp:lastModifiedBy>
  <cp:revision>469</cp:revision>
  <cp:lastPrinted>2016-02-26T07:54:25Z</cp:lastPrinted>
  <dcterms:created xsi:type="dcterms:W3CDTF">2014-01-30T23:18:11Z</dcterms:created>
  <dcterms:modified xsi:type="dcterms:W3CDTF">2025-09-29T12:47:10Z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0x01010034F4D09FCBD64047807541EC34952A82</vt:lpwstr>
  </property>
  <property fmtid="{D5CDD505-2E9C-101B-9397-08002B2CF9AE}" pid="3" name="MediaServiceImageTags">
    <vt:lpwstr/>
  </property>
</Properties>
</file>